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Aileron" panose="020B0604020202020204" charset="0"/>
      <p:regular r:id="rId31"/>
    </p:embeddedFont>
    <p:embeddedFont>
      <p:font typeface="Aileron Ultra-Bold" panose="020B060402020202020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League Spartan" panose="020B0604020202020204" charset="0"/>
      <p:regular r:id="rId37"/>
    </p:embeddedFont>
    <p:embeddedFont>
      <p:font typeface="Montserrat Light Bold" panose="020B0604020202020204" charset="0"/>
      <p:regular r:id="rId38"/>
    </p:embeddedFont>
    <p:embeddedFont>
      <p:font typeface="Open Sans 1" panose="020B0604020202020204" charset="0"/>
      <p:regular r:id="rId39"/>
    </p:embeddedFont>
    <p:embeddedFont>
      <p:font typeface="Open Sans 1 Bold" panose="020B0604020202020204" charset="0"/>
      <p:regular r:id="rId40"/>
    </p:embeddedFont>
    <p:embeddedFont>
      <p:font typeface="Open Sans 1 Ultra-Bold" panose="020B0604020202020204" charset="0"/>
      <p:regular r:id="rId41"/>
    </p:embeddedFont>
    <p:embeddedFont>
      <p:font typeface="Open Sans 2 Bold" panose="020B0604020202020204" charset="0"/>
      <p:regular r:id="rId42"/>
    </p:embeddedFont>
    <p:embeddedFont>
      <p:font typeface="Poppins" panose="00000500000000000000" pitchFamily="2" charset="0"/>
      <p:regular r:id="rId43"/>
      <p:bold r:id="rId44"/>
      <p:italic r:id="rId45"/>
      <p:boldItalic r:id="rId46"/>
    </p:embeddedFont>
    <p:embeddedFont>
      <p:font typeface="Poppins Ultra-Bold" panose="020B0604020202020204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public.tableau.com/views/InternetServiceProviderChurnAnalysis_FSDASEP23/ISPDASHBOARD?:language=en-US&amp;:display_count=n&amp;:origin=viz_share_link&amp;:device=desktop" TargetMode="External"/><Relationship Id="rId3" Type="http://schemas.openxmlformats.org/officeDocument/2006/relationships/image" Target="../media/image23.jpeg"/><Relationship Id="rId7" Type="http://schemas.openxmlformats.org/officeDocument/2006/relationships/hyperlink" Target="https://colab.research.google.com/drive/1LtIF0bi9oAOCenoJPQ4j5ddyLeFU69XF?usp=sharing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google.com/spreadsheets/d/1bGxdpiiAxk5tmN6l_DCzVC__-EJFE26E/edit?usp=sharing&amp;ouid=106143669721540571569&amp;rtpof=true&amp;sd=true" TargetMode="Externa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InternetServiceProviderChurnAnalysis_FSDASEP23/ISPDASHBOARD?:language=en-US&amp;:display_count=n&amp;:origin=viz_share_link&amp;:device=desktop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LtIF0bi9oAOCenoJPQ4j5ddyLeFU69XF?usp=sharing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LtIF0bi9oAOCenoJPQ4j5ddyLeFU69XF?usp=sharing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pcro.com/blog/customer-acquisition-retention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488698" cy="10287000"/>
          </a:xfrm>
          <a:custGeom>
            <a:avLst/>
            <a:gdLst/>
            <a:ahLst/>
            <a:cxnLst/>
            <a:rect l="l" t="t" r="r" b="b"/>
            <a:pathLst>
              <a:path w="6488698" h="10287000">
                <a:moveTo>
                  <a:pt x="0" y="0"/>
                </a:moveTo>
                <a:lnTo>
                  <a:pt x="6488698" y="0"/>
                </a:lnTo>
                <a:lnTo>
                  <a:pt x="64886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-68754" r="-6875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88698" y="4552266"/>
            <a:ext cx="11304002" cy="4706034"/>
            <a:chOff x="0" y="0"/>
            <a:chExt cx="15072003" cy="627471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5072003" cy="6274711"/>
              <a:chOff x="0" y="0"/>
              <a:chExt cx="12174678" cy="506850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174678" cy="5068510"/>
              </a:xfrm>
              <a:custGeom>
                <a:avLst/>
                <a:gdLst/>
                <a:ahLst/>
                <a:cxnLst/>
                <a:rect l="l" t="t" r="r" b="b"/>
                <a:pathLst>
                  <a:path w="12174678" h="5068510">
                    <a:moveTo>
                      <a:pt x="0" y="0"/>
                    </a:moveTo>
                    <a:lnTo>
                      <a:pt x="0" y="5068510"/>
                    </a:lnTo>
                    <a:lnTo>
                      <a:pt x="12174678" y="5068510"/>
                    </a:lnTo>
                    <a:lnTo>
                      <a:pt x="12174678" y="0"/>
                    </a:lnTo>
                    <a:lnTo>
                      <a:pt x="0" y="0"/>
                    </a:lnTo>
                    <a:close/>
                    <a:moveTo>
                      <a:pt x="12113718" y="5007549"/>
                    </a:moveTo>
                    <a:lnTo>
                      <a:pt x="59690" y="5007549"/>
                    </a:lnTo>
                    <a:lnTo>
                      <a:pt x="59690" y="59690"/>
                    </a:lnTo>
                    <a:lnTo>
                      <a:pt x="12113718" y="59690"/>
                    </a:lnTo>
                    <a:lnTo>
                      <a:pt x="12113718" y="5007549"/>
                    </a:lnTo>
                    <a:close/>
                  </a:path>
                </a:pathLst>
              </a:custGeom>
              <a:solidFill>
                <a:srgbClr val="37C9E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1422400" y="1243151"/>
              <a:ext cx="12862203" cy="2976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399"/>
                </a:lnSpc>
              </a:pPr>
              <a:r>
                <a:rPr lang="en-US" sz="3999" spc="-39">
                  <a:solidFill>
                    <a:srgbClr val="FFFFFF"/>
                  </a:solidFill>
                  <a:latin typeface="Aileron Ultra-Bold"/>
                </a:rPr>
                <a:t>CLICK</a:t>
              </a:r>
              <a:r>
                <a:rPr lang="en-US" sz="3999" spc="-39">
                  <a:solidFill>
                    <a:srgbClr val="37C9EF"/>
                  </a:solidFill>
                  <a:latin typeface="Aileron Ultra-Bold"/>
                </a:rPr>
                <a:t>2</a:t>
              </a:r>
              <a:r>
                <a:rPr lang="en-US" sz="3999" spc="-39">
                  <a:solidFill>
                    <a:srgbClr val="FFFFFF"/>
                  </a:solidFill>
                  <a:latin typeface="Aileron Ultra-Bold"/>
                </a:rPr>
                <a:t>NET </a:t>
              </a:r>
            </a:p>
            <a:p>
              <a:pPr algn="just">
                <a:lnSpc>
                  <a:spcPts val="4399"/>
                </a:lnSpc>
              </a:pPr>
              <a:r>
                <a:rPr lang="en-US" sz="3999" spc="-39">
                  <a:solidFill>
                    <a:srgbClr val="37C9EF"/>
                  </a:solidFill>
                  <a:latin typeface="Aileron Ultra-Bold"/>
                </a:rPr>
                <a:t>Internet Service Provider Churn Analysis </a:t>
              </a:r>
            </a:p>
            <a:p>
              <a:pPr algn="r">
                <a:lnSpc>
                  <a:spcPts val="4399"/>
                </a:lnSpc>
              </a:pPr>
              <a:r>
                <a:rPr lang="en-US" sz="3999" spc="-39">
                  <a:solidFill>
                    <a:srgbClr val="37C9EF"/>
                  </a:solidFill>
                  <a:latin typeface="Aileron Ultra-Bold"/>
                </a:rPr>
                <a:t>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422400" y="4396772"/>
              <a:ext cx="12862203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755984" y="50006"/>
            <a:ext cx="2532016" cy="1524557"/>
          </a:xfrm>
          <a:custGeom>
            <a:avLst/>
            <a:gdLst/>
            <a:ahLst/>
            <a:cxnLst/>
            <a:rect l="l" t="t" r="r" b="b"/>
            <a:pathLst>
              <a:path w="2532016" h="1524557">
                <a:moveTo>
                  <a:pt x="0" y="0"/>
                </a:moveTo>
                <a:lnTo>
                  <a:pt x="2532016" y="0"/>
                </a:lnTo>
                <a:lnTo>
                  <a:pt x="2532016" y="1524557"/>
                </a:lnTo>
                <a:lnTo>
                  <a:pt x="0" y="15245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607" t="-95927" r="-47257" b="-116082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66" b="-8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551381" y="0"/>
            <a:ext cx="8329239" cy="4233715"/>
            <a:chOff x="0" y="0"/>
            <a:chExt cx="11105652" cy="564495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11638" b="11638"/>
            <a:stretch>
              <a:fillRect/>
            </a:stretch>
          </p:blipFill>
          <p:spPr>
            <a:xfrm>
              <a:off x="0" y="0"/>
              <a:ext cx="11105652" cy="5644953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714" y="4424215"/>
            <a:ext cx="4570751" cy="4500886"/>
            <a:chOff x="0" y="0"/>
            <a:chExt cx="1203772" cy="11853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3772" cy="1185372"/>
            </a:xfrm>
            <a:custGeom>
              <a:avLst/>
              <a:gdLst/>
              <a:ahLst/>
              <a:cxnLst/>
              <a:rect l="l" t="t" r="r" b="b"/>
              <a:pathLst>
                <a:path w="1203772" h="1185372">
                  <a:moveTo>
                    <a:pt x="0" y="0"/>
                  </a:moveTo>
                  <a:lnTo>
                    <a:pt x="1203772" y="0"/>
                  </a:lnTo>
                  <a:lnTo>
                    <a:pt x="1203772" y="1185372"/>
                  </a:lnTo>
                  <a:lnTo>
                    <a:pt x="0" y="11853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203772" cy="1252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74320" y="4424215"/>
            <a:ext cx="4570751" cy="4500886"/>
            <a:chOff x="0" y="0"/>
            <a:chExt cx="1203772" cy="11853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3772" cy="1185372"/>
            </a:xfrm>
            <a:custGeom>
              <a:avLst/>
              <a:gdLst/>
              <a:ahLst/>
              <a:cxnLst/>
              <a:rect l="l" t="t" r="r" b="b"/>
              <a:pathLst>
                <a:path w="1203772" h="1185372">
                  <a:moveTo>
                    <a:pt x="0" y="0"/>
                  </a:moveTo>
                  <a:lnTo>
                    <a:pt x="1203772" y="0"/>
                  </a:lnTo>
                  <a:lnTo>
                    <a:pt x="1203772" y="1185372"/>
                  </a:lnTo>
                  <a:lnTo>
                    <a:pt x="0" y="1185372"/>
                  </a:lnTo>
                  <a:close/>
                </a:path>
              </a:pathLst>
            </a:custGeom>
            <a:solidFill>
              <a:srgbClr val="41B8D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203772" cy="1252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46499" y="4424215"/>
            <a:ext cx="4570751" cy="4500886"/>
            <a:chOff x="0" y="0"/>
            <a:chExt cx="1203772" cy="11853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03772" cy="1185372"/>
            </a:xfrm>
            <a:custGeom>
              <a:avLst/>
              <a:gdLst/>
              <a:ahLst/>
              <a:cxnLst/>
              <a:rect l="l" t="t" r="r" b="b"/>
              <a:pathLst>
                <a:path w="1203772" h="1185372">
                  <a:moveTo>
                    <a:pt x="0" y="0"/>
                  </a:moveTo>
                  <a:lnTo>
                    <a:pt x="1203772" y="0"/>
                  </a:lnTo>
                  <a:lnTo>
                    <a:pt x="1203772" y="1185372"/>
                  </a:lnTo>
                  <a:lnTo>
                    <a:pt x="0" y="11853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203772" cy="1252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717249" y="4424215"/>
            <a:ext cx="4570751" cy="4500886"/>
            <a:chOff x="0" y="0"/>
            <a:chExt cx="1203772" cy="118537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03772" cy="1185372"/>
            </a:xfrm>
            <a:custGeom>
              <a:avLst/>
              <a:gdLst/>
              <a:ahLst/>
              <a:cxnLst/>
              <a:rect l="l" t="t" r="r" b="b"/>
              <a:pathLst>
                <a:path w="1203772" h="1185372">
                  <a:moveTo>
                    <a:pt x="0" y="0"/>
                  </a:moveTo>
                  <a:lnTo>
                    <a:pt x="1203772" y="0"/>
                  </a:lnTo>
                  <a:lnTo>
                    <a:pt x="1203772" y="1185372"/>
                  </a:lnTo>
                  <a:lnTo>
                    <a:pt x="0" y="1185372"/>
                  </a:lnTo>
                  <a:close/>
                </a:path>
              </a:pathLst>
            </a:custGeom>
            <a:solidFill>
              <a:srgbClr val="41B8D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1203772" cy="1252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5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850021" y="4844167"/>
            <a:ext cx="878561" cy="835731"/>
          </a:xfrm>
          <a:custGeom>
            <a:avLst/>
            <a:gdLst/>
            <a:ahLst/>
            <a:cxnLst/>
            <a:rect l="l" t="t" r="r" b="b"/>
            <a:pathLst>
              <a:path w="878561" h="835731">
                <a:moveTo>
                  <a:pt x="0" y="0"/>
                </a:moveTo>
                <a:lnTo>
                  <a:pt x="878561" y="0"/>
                </a:lnTo>
                <a:lnTo>
                  <a:pt x="878561" y="835731"/>
                </a:lnTo>
                <a:lnTo>
                  <a:pt x="0" y="835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423628" y="4844167"/>
            <a:ext cx="878561" cy="835731"/>
          </a:xfrm>
          <a:custGeom>
            <a:avLst/>
            <a:gdLst/>
            <a:ahLst/>
            <a:cxnLst/>
            <a:rect l="l" t="t" r="r" b="b"/>
            <a:pathLst>
              <a:path w="878561" h="835731">
                <a:moveTo>
                  <a:pt x="0" y="0"/>
                </a:moveTo>
                <a:lnTo>
                  <a:pt x="878560" y="0"/>
                </a:lnTo>
                <a:lnTo>
                  <a:pt x="878560" y="835731"/>
                </a:lnTo>
                <a:lnTo>
                  <a:pt x="0" y="835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995092" y="4844167"/>
            <a:ext cx="878561" cy="835731"/>
          </a:xfrm>
          <a:custGeom>
            <a:avLst/>
            <a:gdLst/>
            <a:ahLst/>
            <a:cxnLst/>
            <a:rect l="l" t="t" r="r" b="b"/>
            <a:pathLst>
              <a:path w="878561" h="835731">
                <a:moveTo>
                  <a:pt x="0" y="0"/>
                </a:moveTo>
                <a:lnTo>
                  <a:pt x="878561" y="0"/>
                </a:lnTo>
                <a:lnTo>
                  <a:pt x="878561" y="835731"/>
                </a:lnTo>
                <a:lnTo>
                  <a:pt x="0" y="835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565486" y="4844167"/>
            <a:ext cx="878561" cy="835731"/>
          </a:xfrm>
          <a:custGeom>
            <a:avLst/>
            <a:gdLst/>
            <a:ahLst/>
            <a:cxnLst/>
            <a:rect l="l" t="t" r="r" b="b"/>
            <a:pathLst>
              <a:path w="878561" h="835731">
                <a:moveTo>
                  <a:pt x="0" y="0"/>
                </a:moveTo>
                <a:lnTo>
                  <a:pt x="878561" y="0"/>
                </a:lnTo>
                <a:lnTo>
                  <a:pt x="878561" y="835731"/>
                </a:lnTo>
                <a:lnTo>
                  <a:pt x="0" y="835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80328" y="9115601"/>
            <a:ext cx="4493992" cy="777200"/>
            <a:chOff x="0" y="0"/>
            <a:chExt cx="1183603" cy="2046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83603" cy="204695"/>
            </a:xfrm>
            <a:custGeom>
              <a:avLst/>
              <a:gdLst/>
              <a:ahLst/>
              <a:cxnLst/>
              <a:rect l="l" t="t" r="r" b="b"/>
              <a:pathLst>
                <a:path w="1183603" h="204695">
                  <a:moveTo>
                    <a:pt x="0" y="0"/>
                  </a:moveTo>
                  <a:lnTo>
                    <a:pt x="1183603" y="0"/>
                  </a:lnTo>
                  <a:lnTo>
                    <a:pt x="1183603" y="204695"/>
                  </a:lnTo>
                  <a:lnTo>
                    <a:pt x="0" y="2046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1183603" cy="271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r>
                <a:rPr lang="en-US" sz="2100" u="sng">
                  <a:solidFill>
                    <a:srgbClr val="000000"/>
                  </a:solidFill>
                  <a:latin typeface="Aileron"/>
                  <a:hlinkClick r:id="rId6" tooltip="https://docs.google.com/spreadsheets/d/1bGxdpiiAxk5tmN6l_DCzVC__-EJFE26E/edit?usp=sharing&amp;ouid=106143669721540571569&amp;rtpof=true&amp;sd=true"/>
                </a:rPr>
                <a:t>Original Dataset Link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14" y="863541"/>
            <a:ext cx="9145428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41B8D5"/>
                </a:solidFill>
                <a:latin typeface="Open Sans 2 Bold"/>
              </a:rPr>
              <a:t>METHODOLOGY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18363" y="5916553"/>
            <a:ext cx="2939737" cy="45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Poppins Ultra-Bold"/>
              </a:rPr>
              <a:t>DATA GATHERING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8363" y="7057323"/>
            <a:ext cx="3527273" cy="34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4"/>
              </a:lnSpc>
            </a:pPr>
            <a:r>
              <a:rPr lang="en-US" sz="1889">
                <a:solidFill>
                  <a:srgbClr val="000000"/>
                </a:solidFill>
                <a:latin typeface="Poppins"/>
              </a:rPr>
              <a:t>Data gathering from Kaggle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391969" y="5916553"/>
            <a:ext cx="2939737" cy="45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Poppins Ultra-Bold"/>
              </a:rPr>
              <a:t>DATA CLEANING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135866" y="6890883"/>
            <a:ext cx="3527273" cy="67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4"/>
              </a:lnSpc>
            </a:pPr>
            <a:r>
              <a:rPr lang="en-US" sz="1889">
                <a:solidFill>
                  <a:srgbClr val="000000"/>
                </a:solidFill>
                <a:latin typeface="Poppins"/>
              </a:rPr>
              <a:t>Data Cleaning and Manipulating using Ms. Excel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63433" y="5916553"/>
            <a:ext cx="2939737" cy="45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Poppins Ultra-Bold"/>
              </a:rPr>
              <a:t>DATA ANALYSIS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373671" y="6919868"/>
            <a:ext cx="4046335" cy="1342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4"/>
              </a:lnSpc>
            </a:pPr>
            <a:r>
              <a:rPr lang="en-US" sz="1889">
                <a:solidFill>
                  <a:srgbClr val="000000"/>
                </a:solidFill>
                <a:latin typeface="Poppins"/>
              </a:rPr>
              <a:t>EDA using Ms. Excel  and Tableau </a:t>
            </a:r>
          </a:p>
          <a:p>
            <a:pPr algn="ctr">
              <a:lnSpc>
                <a:spcPts val="2644"/>
              </a:lnSpc>
            </a:pPr>
            <a:r>
              <a:rPr lang="en-US" sz="1889">
                <a:solidFill>
                  <a:srgbClr val="000000"/>
                </a:solidFill>
                <a:latin typeface="Poppins"/>
              </a:rPr>
              <a:t>Creat Churn  Probability Model using Phyton</a:t>
            </a:r>
          </a:p>
          <a:p>
            <a:pPr algn="ctr">
              <a:lnSpc>
                <a:spcPts val="2644"/>
              </a:lnSpc>
            </a:pPr>
            <a:endParaRPr lang="en-US" sz="1889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534898" y="5785626"/>
            <a:ext cx="2939737" cy="88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Poppins Ultra-Bold"/>
              </a:rPr>
              <a:t>INSIGHT &amp; RECOMENDATION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353346" y="6890883"/>
            <a:ext cx="3527273" cy="67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4"/>
              </a:lnSpc>
            </a:pPr>
            <a:r>
              <a:rPr lang="en-US" sz="1889">
                <a:solidFill>
                  <a:srgbClr val="000000"/>
                </a:solidFill>
                <a:latin typeface="Poppins"/>
              </a:rPr>
              <a:t>Provide recomendation from data analysis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4601607" y="9115601"/>
            <a:ext cx="4575034" cy="777200"/>
            <a:chOff x="0" y="0"/>
            <a:chExt cx="1204947" cy="20469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04947" cy="204695"/>
            </a:xfrm>
            <a:custGeom>
              <a:avLst/>
              <a:gdLst/>
              <a:ahLst/>
              <a:cxnLst/>
              <a:rect l="l" t="t" r="r" b="b"/>
              <a:pathLst>
                <a:path w="1204947" h="204695">
                  <a:moveTo>
                    <a:pt x="0" y="0"/>
                  </a:moveTo>
                  <a:lnTo>
                    <a:pt x="1204947" y="0"/>
                  </a:lnTo>
                  <a:lnTo>
                    <a:pt x="1204947" y="204695"/>
                  </a:lnTo>
                  <a:lnTo>
                    <a:pt x="0" y="204695"/>
                  </a:lnTo>
                  <a:close/>
                </a:path>
              </a:pathLst>
            </a:custGeom>
            <a:solidFill>
              <a:srgbClr val="41B8D5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66675"/>
              <a:ext cx="1204947" cy="271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r>
                <a:rPr lang="en-US" sz="2100" u="sng">
                  <a:solidFill>
                    <a:srgbClr val="000000"/>
                  </a:solidFill>
                  <a:latin typeface="Aileron"/>
                  <a:hlinkClick r:id="rId6" tooltip="https://docs.google.com/spreadsheets/d/1bGxdpiiAxk5tmN6l_DCzVC__-EJFE26E/edit?usp=sharing&amp;ouid=106143669721540571569&amp;rtpof=true&amp;sd=true"/>
                </a:rPr>
                <a:t>Cleaned Dataset Link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203928" y="9115601"/>
            <a:ext cx="4493992" cy="777200"/>
            <a:chOff x="0" y="0"/>
            <a:chExt cx="1183603" cy="20469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83603" cy="204695"/>
            </a:xfrm>
            <a:custGeom>
              <a:avLst/>
              <a:gdLst/>
              <a:ahLst/>
              <a:cxnLst/>
              <a:rect l="l" t="t" r="r" b="b"/>
              <a:pathLst>
                <a:path w="1183603" h="204695">
                  <a:moveTo>
                    <a:pt x="0" y="0"/>
                  </a:moveTo>
                  <a:lnTo>
                    <a:pt x="1183603" y="0"/>
                  </a:lnTo>
                  <a:lnTo>
                    <a:pt x="1183603" y="204695"/>
                  </a:lnTo>
                  <a:lnTo>
                    <a:pt x="0" y="2046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66675"/>
              <a:ext cx="1183603" cy="271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r>
                <a:rPr lang="en-US" sz="2100" u="sng">
                  <a:solidFill>
                    <a:srgbClr val="000000"/>
                  </a:solidFill>
                  <a:latin typeface="Aileron"/>
                  <a:hlinkClick r:id="rId7" tooltip="https://colab.research.google.com/drive/1LtIF0bi9oAOCenoJPQ4j5ddyLeFU69XF?usp=sharing"/>
                </a:rPr>
                <a:t>Churn Model : Phyton syntax Link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36020" y="9115601"/>
            <a:ext cx="4493992" cy="777200"/>
            <a:chOff x="0" y="0"/>
            <a:chExt cx="1183603" cy="20469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183603" cy="204695"/>
            </a:xfrm>
            <a:custGeom>
              <a:avLst/>
              <a:gdLst/>
              <a:ahLst/>
              <a:cxnLst/>
              <a:rect l="l" t="t" r="r" b="b"/>
              <a:pathLst>
                <a:path w="1183603" h="204695">
                  <a:moveTo>
                    <a:pt x="0" y="0"/>
                  </a:moveTo>
                  <a:lnTo>
                    <a:pt x="1183603" y="0"/>
                  </a:lnTo>
                  <a:lnTo>
                    <a:pt x="1183603" y="204695"/>
                  </a:lnTo>
                  <a:lnTo>
                    <a:pt x="0" y="204695"/>
                  </a:lnTo>
                  <a:close/>
                </a:path>
              </a:pathLst>
            </a:custGeom>
            <a:solidFill>
              <a:srgbClr val="41B8D5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1183603" cy="271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r>
                <a:rPr lang="en-US" sz="2100" u="sng">
                  <a:solidFill>
                    <a:srgbClr val="000000"/>
                  </a:solidFill>
                  <a:latin typeface="Aileron"/>
                  <a:hlinkClick r:id="rId8" tooltip="https://public.tableau.com/views/InternetServiceProviderChurnAnalysis_FSDASEP23/ISPDASHBOARD?:language=en-US&amp;:display_count=n&amp;:origin=viz_share_link&amp;:device=desktop"/>
                </a:rPr>
                <a:t>Final Dashboad</a:t>
              </a:r>
              <a:r>
                <a:rPr lang="en-US" sz="2100">
                  <a:solidFill>
                    <a:srgbClr val="000000"/>
                  </a:solidFill>
                  <a:latin typeface="Aileron"/>
                </a:rPr>
                <a:t> Link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902"/>
            <a:ext cx="6147959" cy="9227398"/>
          </a:xfrm>
          <a:custGeom>
            <a:avLst/>
            <a:gdLst/>
            <a:ahLst/>
            <a:cxnLst/>
            <a:rect l="l" t="t" r="r" b="b"/>
            <a:pathLst>
              <a:path w="6147959" h="9227398">
                <a:moveTo>
                  <a:pt x="0" y="0"/>
                </a:moveTo>
                <a:lnTo>
                  <a:pt x="6147959" y="0"/>
                </a:lnTo>
                <a:lnTo>
                  <a:pt x="6147959" y="9227398"/>
                </a:lnTo>
                <a:lnTo>
                  <a:pt x="0" y="9227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509690" y="2701501"/>
            <a:ext cx="9185275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Open Sans 1 Ultra-Bold"/>
              </a:rPr>
              <a:t>EXPLORATORY DATA ANALYSIS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28700"/>
            <a:ext cx="18288000" cy="9258300"/>
          </a:xfrm>
          <a:custGeom>
            <a:avLst/>
            <a:gdLst/>
            <a:ahLst/>
            <a:cxnLst/>
            <a:rect l="l" t="t" r="r" b="b"/>
            <a:pathLst>
              <a:path w="18288000" h="9258300">
                <a:moveTo>
                  <a:pt x="0" y="0"/>
                </a:moveTo>
                <a:lnTo>
                  <a:pt x="18288000" y="0"/>
                </a:lnTo>
                <a:lnTo>
                  <a:pt x="182880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81" b="-635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152400"/>
            <a:ext cx="15574802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41B8D5"/>
                </a:solidFill>
                <a:latin typeface="Open Sans 2 Bold"/>
              </a:rPr>
              <a:t>ROOT CAUSE ANALYSIS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154" y="2086841"/>
            <a:ext cx="7849844" cy="604346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51624" y="4628598"/>
            <a:ext cx="263828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1 Bold"/>
              </a:rPr>
              <a:t>Churn Cust 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1 Bold"/>
              </a:rPr>
              <a:t>based on contract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8931" y="-2540"/>
            <a:ext cx="17674084" cy="153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3600" dirty="0">
                <a:solidFill>
                  <a:srgbClr val="41B8D5"/>
                </a:solidFill>
                <a:latin typeface="Open Sans 1 Bold"/>
              </a:rPr>
              <a:t>19. 719  (49,2%) </a:t>
            </a:r>
            <a:r>
              <a:rPr lang="en-US" sz="3600" dirty="0">
                <a:solidFill>
                  <a:srgbClr val="FFFFFF"/>
                </a:solidFill>
                <a:latin typeface="Open Sans 1 Bold"/>
              </a:rPr>
              <a:t> Churn Customer  : Customer  that didn’t sign any contract /  Monthly </a:t>
            </a:r>
            <a:r>
              <a:rPr lang="en-US" sz="3600" dirty="0" err="1">
                <a:solidFill>
                  <a:srgbClr val="FFFFFF"/>
                </a:solidFill>
                <a:latin typeface="Open Sans 1 Bold"/>
              </a:rPr>
              <a:t>subcription</a:t>
            </a:r>
            <a:r>
              <a:rPr lang="en-US" sz="3600" dirty="0">
                <a:solidFill>
                  <a:srgbClr val="FFFFFF"/>
                </a:solidFill>
                <a:latin typeface="Open Sans 1 Bold"/>
              </a:rPr>
              <a:t>  customer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2492" y="8148616"/>
            <a:ext cx="17803015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 dirty="0">
                <a:solidFill>
                  <a:srgbClr val="FFFFFF"/>
                </a:solidFill>
                <a:latin typeface="Open Sans 1 Bold"/>
              </a:rPr>
              <a:t>From the bar chart, we can see that the percentage of churn for customers who have contract is less than customers who have not signed contract ( 40% vs 92%)</a:t>
            </a: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Open Sans 1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8931" y="9407503"/>
            <a:ext cx="12303676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3FF6B"/>
                </a:solidFill>
                <a:latin typeface="Open Sans 1 Bold"/>
              </a:rPr>
              <a:t>Having contract  has significant impact to churn level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5525" y="1197771"/>
            <a:ext cx="6599979" cy="734374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684053" y="5724525"/>
            <a:ext cx="983159" cy="780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8"/>
              </a:lnSpc>
            </a:pPr>
            <a:r>
              <a:rPr lang="en-US" sz="2277">
                <a:solidFill>
                  <a:srgbClr val="000000"/>
                </a:solidFill>
                <a:latin typeface="Open Sans 1 Bold"/>
              </a:rPr>
              <a:t>19. 719</a:t>
            </a:r>
          </a:p>
          <a:p>
            <a:pPr algn="ctr">
              <a:lnSpc>
                <a:spcPts val="3188"/>
              </a:lnSpc>
            </a:pPr>
            <a:r>
              <a:rPr lang="en-US" sz="2277">
                <a:solidFill>
                  <a:srgbClr val="000000"/>
                </a:solidFill>
                <a:latin typeface="Open Sans 1 Bold"/>
              </a:rPr>
              <a:t>(92%)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31804" y="7481119"/>
            <a:ext cx="2386542" cy="544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500" dirty="0">
                <a:solidFill>
                  <a:srgbClr val="FFFFFF"/>
                </a:solidFill>
                <a:latin typeface="Open Sans 1"/>
              </a:rPr>
              <a:t>Is Contract?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827921" y="3895873"/>
            <a:ext cx="908050" cy="780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8"/>
              </a:lnSpc>
            </a:pPr>
            <a:r>
              <a:rPr lang="en-US" sz="2277">
                <a:solidFill>
                  <a:srgbClr val="000000"/>
                </a:solidFill>
                <a:latin typeface="Open Sans 1 Bold"/>
              </a:rPr>
              <a:t>20.331</a:t>
            </a:r>
          </a:p>
          <a:p>
            <a:pPr algn="ctr">
              <a:lnSpc>
                <a:spcPts val="3188"/>
              </a:lnSpc>
            </a:pPr>
            <a:r>
              <a:rPr lang="en-US" sz="2277">
                <a:solidFill>
                  <a:srgbClr val="000000"/>
                </a:solidFill>
                <a:latin typeface="Open Sans 1 Bold"/>
              </a:rPr>
              <a:t>(40%)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04157" y="7143813"/>
            <a:ext cx="742950" cy="380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8"/>
              </a:lnSpc>
            </a:pPr>
            <a:r>
              <a:rPr lang="en-US" sz="2277">
                <a:solidFill>
                  <a:srgbClr val="000000"/>
                </a:solidFill>
                <a:latin typeface="Open Sans 1 Bold"/>
              </a:rPr>
              <a:t>1.799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818346" y="6972714"/>
            <a:ext cx="908050" cy="380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8"/>
              </a:lnSpc>
            </a:pPr>
            <a:r>
              <a:rPr lang="en-US" sz="2277">
                <a:solidFill>
                  <a:srgbClr val="000000"/>
                </a:solidFill>
                <a:latin typeface="Open Sans 1 Bold"/>
              </a:rPr>
              <a:t>30.044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5553425"/>
            <a:ext cx="1081187" cy="380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8"/>
              </a:lnSpc>
            </a:pPr>
            <a:r>
              <a:rPr lang="en-US" sz="2277">
                <a:solidFill>
                  <a:srgbClr val="000000"/>
                </a:solidFill>
                <a:latin typeface="Open Sans 1 Bold"/>
              </a:rPr>
              <a:t>19. 719)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59076" y="3895873"/>
            <a:ext cx="983159" cy="380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8"/>
              </a:lnSpc>
            </a:pPr>
            <a:r>
              <a:rPr lang="en-US" sz="2277">
                <a:solidFill>
                  <a:srgbClr val="000000"/>
                </a:solidFill>
                <a:latin typeface="Open Sans 1 Bold"/>
              </a:rPr>
              <a:t>20. 331</a:t>
            </a:r>
          </a:p>
        </p:txBody>
      </p:sp>
      <p:sp>
        <p:nvSpPr>
          <p:cNvPr id="15" name="TextBox 15"/>
          <p:cNvSpPr txBox="1"/>
          <p:nvPr/>
        </p:nvSpPr>
        <p:spPr>
          <a:xfrm rot="-5400000">
            <a:off x="8271172" y="4644195"/>
            <a:ext cx="456108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1 Bold"/>
              </a:rPr>
              <a:t>Number of Cust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59" y="985837"/>
            <a:ext cx="7710071" cy="882717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81931" y="9344025"/>
            <a:ext cx="578564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1"/>
              </a:rPr>
              <a:t>Remaining  Contract (Month)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92909" y="6683090"/>
            <a:ext cx="1293813" cy="94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88"/>
              </a:lnSpc>
            </a:pPr>
            <a:r>
              <a:rPr lang="en-US" sz="2777" dirty="0">
                <a:solidFill>
                  <a:srgbClr val="000000"/>
                </a:solidFill>
                <a:latin typeface="Open Sans 1 Bold"/>
              </a:rPr>
              <a:t>16.822</a:t>
            </a:r>
          </a:p>
          <a:p>
            <a:pPr algn="r">
              <a:lnSpc>
                <a:spcPts val="3888"/>
              </a:lnSpc>
            </a:pPr>
            <a:r>
              <a:rPr lang="en-US" sz="2777" dirty="0">
                <a:solidFill>
                  <a:srgbClr val="000000"/>
                </a:solidFill>
                <a:latin typeface="Open Sans 1 Bold"/>
              </a:rPr>
              <a:t>(96%)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73725" y="2733823"/>
            <a:ext cx="1593850" cy="94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8"/>
              </a:lnSpc>
            </a:pPr>
            <a:r>
              <a:rPr lang="en-US" sz="2777">
                <a:solidFill>
                  <a:srgbClr val="000000"/>
                </a:solidFill>
                <a:latin typeface="Open Sans 1 Bold"/>
              </a:rPr>
              <a:t>3.509 (11%)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2109" y="217805"/>
            <a:ext cx="17965891" cy="153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3600" dirty="0">
                <a:solidFill>
                  <a:srgbClr val="41B8D5"/>
                </a:solidFill>
                <a:latin typeface="Open Sans 1 Bold"/>
              </a:rPr>
              <a:t>16. 822   (96%) </a:t>
            </a:r>
            <a:r>
              <a:rPr lang="en-US" sz="3600" dirty="0">
                <a:solidFill>
                  <a:srgbClr val="FFFFFF"/>
                </a:solidFill>
                <a:latin typeface="Open Sans 1 Bold"/>
              </a:rPr>
              <a:t> Costumers whose contract period over decided to churn and contributes 42% to  all churn customer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39062" y="4983765"/>
            <a:ext cx="9877452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Open Sans 1 Bold"/>
                <a:ea typeface="Open Sans 1 Bold"/>
              </a:rPr>
              <a:t>There is 3.509 (11%) Customer that the remaining contract is left &gt; 1 month but they canceled their service before contract time end </a:t>
            </a:r>
            <a:r>
              <a:rPr lang="en-US" sz="3000" dirty="0" err="1">
                <a:solidFill>
                  <a:srgbClr val="FFFFFF"/>
                </a:solidFill>
                <a:latin typeface="Open Sans 1 Bold"/>
                <a:ea typeface="Open Sans 1 Bold"/>
              </a:rPr>
              <a:t>t﻿hen</a:t>
            </a:r>
            <a:r>
              <a:rPr lang="en-US" sz="3000" dirty="0">
                <a:solidFill>
                  <a:srgbClr val="6CE5E8"/>
                </a:solidFill>
                <a:latin typeface="Open Sans 1 Bold"/>
              </a:rPr>
              <a:t> pay a penalty fare. 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6CE5E8"/>
              </a:solidFill>
              <a:latin typeface="Open Sans 1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267575" y="8461057"/>
            <a:ext cx="11020425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3FF6B"/>
                </a:solidFill>
                <a:latin typeface="Open Sans 1 Bold"/>
              </a:rPr>
              <a:t> Remaining contract  has significant impact to churn level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1758409" y="5323135"/>
            <a:ext cx="456108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1"/>
              </a:rPr>
              <a:t>Number of Cust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351F1F99-C6C4-4A90-AD7E-EB75B6258290}"/>
              </a:ext>
            </a:extLst>
          </p:cNvPr>
          <p:cNvSpPr txBox="1"/>
          <p:nvPr/>
        </p:nvSpPr>
        <p:spPr>
          <a:xfrm>
            <a:off x="2367078" y="8356464"/>
            <a:ext cx="1293813" cy="467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8"/>
              </a:lnSpc>
            </a:pPr>
            <a:r>
              <a:rPr lang="en-US" sz="2777" dirty="0">
                <a:solidFill>
                  <a:srgbClr val="000000"/>
                </a:solidFill>
                <a:latin typeface="Open Sans 1 Bold"/>
              </a:rPr>
              <a:t>746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KLLSKD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6" y="1113517"/>
            <a:ext cx="9914941" cy="922788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12965" y="9448483"/>
            <a:ext cx="270639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1"/>
              </a:rPr>
              <a:t>MOB (Month)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69225" y="2748277"/>
            <a:ext cx="160238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65A6FA"/>
                </a:solidFill>
                <a:latin typeface="Open Sans 1 Bold"/>
              </a:rPr>
              <a:t>All customer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75623" y="8133488"/>
            <a:ext cx="5718141" cy="33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6CE5E8"/>
                </a:solidFill>
                <a:latin typeface="Open Sans 1 Bold"/>
              </a:rPr>
              <a:t>Churn </a:t>
            </a:r>
            <a:r>
              <a:rPr lang="en-US" sz="2000" dirty="0" err="1">
                <a:solidFill>
                  <a:srgbClr val="6CE5E8"/>
                </a:solidFill>
                <a:latin typeface="Open Sans 1 Bold"/>
              </a:rPr>
              <a:t>Chustomer</a:t>
            </a:r>
            <a:r>
              <a:rPr lang="en-US" sz="2000" dirty="0">
                <a:solidFill>
                  <a:srgbClr val="6CE5E8"/>
                </a:solidFill>
                <a:latin typeface="Open Sans 1 Bold"/>
              </a:rPr>
              <a:t> with remaining contract 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7926" y="4499977"/>
            <a:ext cx="119608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3FF6B"/>
                </a:solidFill>
                <a:latin typeface="Open Sans 1 Bold"/>
              </a:rPr>
              <a:t>11.647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28899" y="4499977"/>
            <a:ext cx="119608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3FF6B"/>
                </a:solidFill>
                <a:latin typeface="Open Sans 1 Bold"/>
              </a:rPr>
              <a:t>11.511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05414" y="5961509"/>
            <a:ext cx="97859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3FF6B"/>
                </a:solidFill>
                <a:latin typeface="Open Sans 1 Bold"/>
              </a:rPr>
              <a:t>7.870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46386" y="5670310"/>
            <a:ext cx="97859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3FF6B"/>
                </a:solidFill>
                <a:latin typeface="Open Sans 1 Bold"/>
              </a:rPr>
              <a:t>8.870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44558" y="2889565"/>
            <a:ext cx="8688884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ns 1 Bold"/>
              </a:rPr>
              <a:t>Our Customer dominated by old customers 37.177 (52%), with MOB between 1 - 4 years. 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ns 1 Bold"/>
              </a:rPr>
              <a:t>It indicates that our customer mostly  opted  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 1 Bold"/>
              </a:rPr>
              <a:t>        1 - 2 yearly contract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6CE5E8"/>
                </a:solidFill>
                <a:latin typeface="Open Sans 1 Bold"/>
              </a:rPr>
              <a:t>Most customers do not renew their contracts when  the contract over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55241" y="6820350"/>
            <a:ext cx="227945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3131"/>
                </a:solidFill>
                <a:latin typeface="Open Sans 1 Bold"/>
              </a:rPr>
              <a:t>All Curn customer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9358" y="191208"/>
            <a:ext cx="17674084" cy="153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3600" dirty="0">
                <a:solidFill>
                  <a:srgbClr val="41B8D5"/>
                </a:solidFill>
                <a:latin typeface="Open Sans 1 Bold"/>
              </a:rPr>
              <a:t>23. 158  (52%) </a:t>
            </a:r>
            <a:r>
              <a:rPr lang="en-US" sz="3600" dirty="0">
                <a:solidFill>
                  <a:srgbClr val="FFFFFF"/>
                </a:solidFill>
                <a:latin typeface="Open Sans 1 Bold"/>
              </a:rPr>
              <a:t> Churn Customer  : Customer  with MOB between 1 - 4 years (Old customer)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28899" y="2274330"/>
            <a:ext cx="119608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3FF6B"/>
                </a:solidFill>
                <a:latin typeface="Open Sans 1 Bold"/>
              </a:rPr>
              <a:t>11.511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23682" y="1817130"/>
            <a:ext cx="129500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3FF6B"/>
                </a:solidFill>
                <a:latin typeface="Open Sans 1 Bold"/>
              </a:rPr>
              <a:t>19. 454</a:t>
            </a:r>
          </a:p>
        </p:txBody>
      </p:sp>
      <p:sp>
        <p:nvSpPr>
          <p:cNvPr id="15" name="TextBox 15"/>
          <p:cNvSpPr txBox="1"/>
          <p:nvPr/>
        </p:nvSpPr>
        <p:spPr>
          <a:xfrm rot="-5400000">
            <a:off x="-1694007" y="5470285"/>
            <a:ext cx="456108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1"/>
              </a:rPr>
              <a:t>Number of Cust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6570" y="558139"/>
            <a:ext cx="14238835" cy="988673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50328" y="2657606"/>
            <a:ext cx="119608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1 Bold"/>
              </a:rPr>
              <a:t>34.594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45959" y="2619506"/>
            <a:ext cx="119608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1 Bold"/>
              </a:rPr>
              <a:t>19.891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1 Bold"/>
              </a:rPr>
              <a:t>(57%)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50328" y="5464058"/>
            <a:ext cx="119608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1 Bold"/>
              </a:rPr>
              <a:t>24.015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47164" y="4949055"/>
            <a:ext cx="129510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1 Bold"/>
              </a:rPr>
              <a:t>11.511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1 Bold"/>
              </a:rPr>
              <a:t>(30%)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50328" y="7529830"/>
            <a:ext cx="119608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1 Bold"/>
              </a:rPr>
              <a:t>13.282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02651" y="7816733"/>
            <a:ext cx="139402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1 Bold"/>
              </a:rPr>
              <a:t>11. 964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1 Bold"/>
              </a:rPr>
              <a:t>(90%)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208644"/>
            <a:ext cx="18288000" cy="715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3600" dirty="0">
                <a:solidFill>
                  <a:srgbClr val="41B8D5"/>
                </a:solidFill>
                <a:latin typeface="Open Sans 1 Bold"/>
              </a:rPr>
              <a:t>19.891  (47%) </a:t>
            </a:r>
            <a:r>
              <a:rPr lang="en-US" sz="3600" dirty="0">
                <a:solidFill>
                  <a:srgbClr val="FFFFFF"/>
                </a:solidFill>
                <a:latin typeface="Open Sans 1 Bold"/>
              </a:rPr>
              <a:t> Churn Customer  : Customer   that subscribe Internet &amp; TV Cable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4543556"/>
            <a:ext cx="9144000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Open Sans 1 Bold"/>
              </a:rPr>
              <a:t>Internet  &amp; TV Cable package contributes (47%) to churn 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Open Sans 1 Bold"/>
              </a:rPr>
              <a:t>In other hand</a:t>
            </a:r>
            <a:r>
              <a:rPr lang="en-US" sz="2799" dirty="0">
                <a:solidFill>
                  <a:srgbClr val="6CE5E8"/>
                </a:solidFill>
                <a:latin typeface="Open Sans 1 Bold"/>
              </a:rPr>
              <a:t> Internet only  </a:t>
            </a:r>
            <a:r>
              <a:rPr lang="en-US" sz="2799" dirty="0" err="1">
                <a:solidFill>
                  <a:srgbClr val="6CE5E8"/>
                </a:solidFill>
                <a:latin typeface="Open Sans 1 Bold"/>
              </a:rPr>
              <a:t>packacge</a:t>
            </a:r>
            <a:r>
              <a:rPr lang="en-US" sz="2799" dirty="0">
                <a:solidFill>
                  <a:srgbClr val="6CE5E8"/>
                </a:solidFill>
                <a:latin typeface="Open Sans 1 Bold"/>
              </a:rPr>
              <a:t> customer </a:t>
            </a:r>
            <a:r>
              <a:rPr lang="en-US" sz="2799" dirty="0">
                <a:solidFill>
                  <a:srgbClr val="FFFFFF"/>
                </a:solidFill>
                <a:latin typeface="Open Sans 1 Bold"/>
              </a:rPr>
              <a:t>has  the highest churn level conversion (90%) compared to  the other type of service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84873" y="9772650"/>
            <a:ext cx="456108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1"/>
              </a:rPr>
              <a:t>Number of Cust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67575" y="7816733"/>
            <a:ext cx="11020425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3FF6B"/>
                </a:solidFill>
                <a:latin typeface="Open Sans 1 Bold"/>
              </a:rPr>
              <a:t> Subscription type has significant impact to </a:t>
            </a: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3FF6B"/>
                </a:solidFill>
                <a:latin typeface="Open Sans 1 Bold"/>
              </a:rPr>
              <a:t>churn level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997635" y="5360416"/>
            <a:ext cx="2062660" cy="5616154"/>
          </a:xfrm>
          <a:custGeom>
            <a:avLst/>
            <a:gdLst/>
            <a:ahLst/>
            <a:cxnLst/>
            <a:rect l="l" t="t" r="r" b="b"/>
            <a:pathLst>
              <a:path w="2062660" h="5616154">
                <a:moveTo>
                  <a:pt x="0" y="0"/>
                </a:moveTo>
                <a:lnTo>
                  <a:pt x="2062660" y="0"/>
                </a:lnTo>
                <a:lnTo>
                  <a:pt x="2062660" y="5616154"/>
                </a:lnTo>
                <a:lnTo>
                  <a:pt x="0" y="5616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29" y="989255"/>
            <a:ext cx="10154056" cy="952447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31338" y="9610408"/>
            <a:ext cx="373578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1"/>
              </a:rPr>
              <a:t>Failure Service Count</a:t>
            </a:r>
          </a:p>
        </p:txBody>
      </p:sp>
      <p:sp>
        <p:nvSpPr>
          <p:cNvPr id="5" name="TextBox 5"/>
          <p:cNvSpPr txBox="1"/>
          <p:nvPr/>
        </p:nvSpPr>
        <p:spPr>
          <a:xfrm rot="-5400000">
            <a:off x="-1509018" y="5494317"/>
            <a:ext cx="456108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1"/>
              </a:rPr>
              <a:t>Number of  Churn Cust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-85725"/>
            <a:ext cx="18288000" cy="715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3600" dirty="0">
                <a:solidFill>
                  <a:srgbClr val="41B8D5"/>
                </a:solidFill>
                <a:latin typeface="Open Sans 1 Bold"/>
              </a:rPr>
              <a:t>6.686 (17%) </a:t>
            </a:r>
            <a:r>
              <a:rPr lang="en-US" sz="3600" dirty="0">
                <a:solidFill>
                  <a:srgbClr val="FFFFFF"/>
                </a:solidFill>
                <a:latin typeface="Open Sans 1 Bold"/>
              </a:rPr>
              <a:t> Churn Customer  : Customer that  experience failure service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24806" y="1549676"/>
            <a:ext cx="119608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3FF6B"/>
                </a:solidFill>
                <a:latin typeface="Open Sans 1 Bold"/>
              </a:rPr>
              <a:t>33.364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77920" y="6282836"/>
            <a:ext cx="2813480" cy="772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86"/>
              </a:lnSpc>
            </a:pPr>
            <a:r>
              <a:rPr lang="en-US" sz="3000" dirty="0">
                <a:solidFill>
                  <a:srgbClr val="F3FF6B"/>
                </a:solidFill>
                <a:latin typeface="Open Sans 1 Bold"/>
              </a:rPr>
              <a:t>6.686 (17%)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10937" y="7527143"/>
            <a:ext cx="9177063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3FF6B"/>
                </a:solidFill>
                <a:latin typeface="Open Sans 1 Bold"/>
              </a:rPr>
              <a:t>The Failure service does not have a significant impact on churn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5" y="930587"/>
            <a:ext cx="12376067" cy="935905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392464" y="9201150"/>
            <a:ext cx="459283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1"/>
              </a:rPr>
              <a:t>Download Over Limit (GB)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82232" y="1904776"/>
            <a:ext cx="129500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3FF6B"/>
                </a:solidFill>
                <a:latin typeface="Open Sans 1 Bold"/>
              </a:rPr>
              <a:t>36. 599</a:t>
            </a:r>
          </a:p>
        </p:txBody>
      </p:sp>
      <p:sp>
        <p:nvSpPr>
          <p:cNvPr id="5" name="Freeform 5"/>
          <p:cNvSpPr/>
          <p:nvPr/>
        </p:nvSpPr>
        <p:spPr>
          <a:xfrm rot="5400000">
            <a:off x="5970672" y="3782992"/>
            <a:ext cx="2821377" cy="7681968"/>
          </a:xfrm>
          <a:custGeom>
            <a:avLst/>
            <a:gdLst/>
            <a:ahLst/>
            <a:cxnLst/>
            <a:rect l="l" t="t" r="r" b="b"/>
            <a:pathLst>
              <a:path w="2821377" h="7681968">
                <a:moveTo>
                  <a:pt x="0" y="0"/>
                </a:moveTo>
                <a:lnTo>
                  <a:pt x="2821378" y="0"/>
                </a:lnTo>
                <a:lnTo>
                  <a:pt x="2821378" y="7681968"/>
                </a:lnTo>
                <a:lnTo>
                  <a:pt x="0" y="7681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6842554" y="5552963"/>
            <a:ext cx="10776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3FF6B"/>
                </a:solidFill>
                <a:latin typeface="Open Sans 1 Bold"/>
              </a:rPr>
              <a:t>3.451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6958" y="-21814"/>
            <a:ext cx="17981042" cy="715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3600" dirty="0">
                <a:solidFill>
                  <a:srgbClr val="41B8D5"/>
                </a:solidFill>
                <a:latin typeface="Open Sans 1 Bold"/>
              </a:rPr>
              <a:t>3.451  (9%) </a:t>
            </a:r>
            <a:r>
              <a:rPr lang="en-US" sz="3600" dirty="0">
                <a:solidFill>
                  <a:srgbClr val="FFFFFF"/>
                </a:solidFill>
                <a:latin typeface="Open Sans 1 Bold"/>
              </a:rPr>
              <a:t> Churn Customer  : Customer that experience Download Over Limit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68920" y="5932502"/>
            <a:ext cx="9862301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3FF6B"/>
                </a:solidFill>
                <a:latin typeface="Open Sans 1 Bold"/>
              </a:rPr>
              <a:t>Download over limit  does not  have a significant impact on churn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1356618" y="5841652"/>
            <a:ext cx="456108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1"/>
              </a:rPr>
              <a:t>Number of  churn Cust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49" y="1749474"/>
            <a:ext cx="5441963" cy="847778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6958" y="-21814"/>
            <a:ext cx="17674084" cy="153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3600" dirty="0">
                <a:solidFill>
                  <a:srgbClr val="00CADC"/>
                </a:solidFill>
                <a:latin typeface="Open Sans 1 Bold"/>
              </a:rPr>
              <a:t>Both Download and Upload Avg  Speed of  Churn user is less then  average of Not Churn User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805" y="2067609"/>
            <a:ext cx="5274390" cy="820346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13309" y="1599453"/>
            <a:ext cx="360074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1 Bold"/>
              </a:rPr>
              <a:t>Download Avg (GB)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18313" y="1618391"/>
            <a:ext cx="303539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1 Bold"/>
              </a:rPr>
              <a:t>Upload Avg (GB)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7025" y="2398806"/>
            <a:ext cx="43497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3FF6B"/>
                </a:solidFill>
                <a:latin typeface="Open Sans 1 Bold"/>
              </a:rPr>
              <a:t>65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14056" y="5931214"/>
            <a:ext cx="43497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3FF6B"/>
                </a:solidFill>
                <a:latin typeface="Open Sans 1 Bold"/>
              </a:rPr>
              <a:t>27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00850" y="2236881"/>
            <a:ext cx="193516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3FF6B"/>
                </a:solidFill>
                <a:latin typeface="Open Sans 1 Bold"/>
              </a:rPr>
              <a:t>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26612" y="5474014"/>
            <a:ext cx="193516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3FF6B"/>
                </a:solidFill>
                <a:latin typeface="Open Sans 1 Bold"/>
              </a:rPr>
              <a:t>3</a:t>
            </a:r>
          </a:p>
        </p:txBody>
      </p:sp>
      <p:sp>
        <p:nvSpPr>
          <p:cNvPr id="11" name="AutoShape 11"/>
          <p:cNvSpPr/>
          <p:nvPr/>
        </p:nvSpPr>
        <p:spPr>
          <a:xfrm flipH="1">
            <a:off x="6515100" y="2113803"/>
            <a:ext cx="0" cy="762339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2" name="TextBox 12"/>
          <p:cNvSpPr txBox="1"/>
          <p:nvPr/>
        </p:nvSpPr>
        <p:spPr>
          <a:xfrm>
            <a:off x="9726612" y="3937000"/>
            <a:ext cx="8254430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3FF6B"/>
                </a:solidFill>
                <a:latin typeface="Open Sans 1 Bold"/>
              </a:rPr>
              <a:t>Download and upload speed have an impact on churn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05012" y="1406547"/>
            <a:ext cx="13038413" cy="1273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17"/>
              </a:lnSpc>
            </a:pPr>
            <a:r>
              <a:rPr lang="en-US" sz="7226">
                <a:solidFill>
                  <a:srgbClr val="FFFFFF"/>
                </a:solidFill>
                <a:latin typeface="Montserrat Light Bold"/>
              </a:rPr>
              <a:t>TABLE OF CONTENTS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547886" y="3255011"/>
            <a:ext cx="2470270" cy="228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58"/>
              </a:lnSpc>
            </a:pPr>
            <a:r>
              <a:rPr lang="en-US" sz="12899">
                <a:solidFill>
                  <a:srgbClr val="41B8D5"/>
                </a:solidFill>
                <a:latin typeface="Montserrat Light Bold"/>
              </a:rPr>
              <a:t>01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18156" y="3794696"/>
            <a:ext cx="3676107" cy="558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8"/>
              </a:lnSpc>
            </a:pPr>
            <a:r>
              <a:rPr lang="en-US" sz="3148">
                <a:solidFill>
                  <a:srgbClr val="FFFFFF"/>
                </a:solidFill>
                <a:latin typeface="Montserrat Light Bold"/>
              </a:rPr>
              <a:t>Background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3329904"/>
            <a:ext cx="2470270" cy="228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58"/>
              </a:lnSpc>
            </a:pPr>
            <a:r>
              <a:rPr lang="en-US" sz="12899">
                <a:solidFill>
                  <a:srgbClr val="41B8D5"/>
                </a:solidFill>
                <a:latin typeface="Montserrat Light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14270" y="3794696"/>
            <a:ext cx="3676107" cy="558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8"/>
              </a:lnSpc>
            </a:pPr>
            <a:r>
              <a:rPr lang="en-US" sz="3148">
                <a:solidFill>
                  <a:srgbClr val="FFFFFF"/>
                </a:solidFill>
                <a:latin typeface="Montserrat Light Bold"/>
              </a:rPr>
              <a:t>Objective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47886" y="6175399"/>
            <a:ext cx="2470270" cy="228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58"/>
              </a:lnSpc>
            </a:pPr>
            <a:r>
              <a:rPr lang="en-US" sz="12899">
                <a:solidFill>
                  <a:srgbClr val="41B8D5"/>
                </a:solidFill>
                <a:latin typeface="Montserrat Light Bold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18156" y="6885950"/>
            <a:ext cx="3676107" cy="1129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8"/>
              </a:lnSpc>
            </a:pPr>
            <a:r>
              <a:rPr lang="en-US" sz="3148">
                <a:solidFill>
                  <a:srgbClr val="FFFFFF"/>
                </a:solidFill>
                <a:latin typeface="Montserrat Light Bold"/>
              </a:rPr>
              <a:t>EDA &amp; Churn Predicted Model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6175399"/>
            <a:ext cx="2470270" cy="228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58"/>
              </a:lnSpc>
            </a:pPr>
            <a:r>
              <a:rPr lang="en-US" sz="12899">
                <a:solidFill>
                  <a:srgbClr val="41B8D5"/>
                </a:solidFill>
                <a:latin typeface="Montserrat Light Bold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14270" y="6885950"/>
            <a:ext cx="3676107" cy="558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8"/>
              </a:lnSpc>
            </a:pPr>
            <a:r>
              <a:rPr lang="en-US" sz="3148">
                <a:solidFill>
                  <a:srgbClr val="FFFFFF"/>
                </a:solidFill>
                <a:latin typeface="Montserrat Light Bold"/>
              </a:rPr>
              <a:t>Recomendations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786" y="1952216"/>
            <a:ext cx="12750377" cy="771374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6958" y="-21814"/>
            <a:ext cx="17981042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Open Sans 1 Bold"/>
              </a:rPr>
              <a:t>Non Churn Customer has higher Average Monthly bill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77066" y="7398605"/>
            <a:ext cx="971933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3FF6B"/>
                </a:solidFill>
                <a:latin typeface="Open Sans 1 Bold"/>
              </a:rPr>
              <a:t>18,7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12053" y="8972550"/>
            <a:ext cx="472291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1"/>
              </a:rPr>
              <a:t>Average Monthly Bill (USD)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58562" y="4552950"/>
            <a:ext cx="1123837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3FF6B"/>
                </a:solidFill>
                <a:latin typeface="Open Sans 1 Bold"/>
              </a:rPr>
              <a:t>19,4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10937" y="8845550"/>
            <a:ext cx="9177063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3FF6B"/>
                </a:solidFill>
                <a:latin typeface="Open Sans 1 Bold"/>
              </a:rPr>
              <a:t>The Monthly bill does not have an impact on churn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675" y="1216024"/>
            <a:ext cx="5632460" cy="8360520"/>
          </a:xfrm>
          <a:custGeom>
            <a:avLst/>
            <a:gdLst/>
            <a:ahLst/>
            <a:cxnLst/>
            <a:rect l="l" t="t" r="r" b="b"/>
            <a:pathLst>
              <a:path w="5632460" h="8360520">
                <a:moveTo>
                  <a:pt x="0" y="0"/>
                </a:moveTo>
                <a:lnTo>
                  <a:pt x="5632460" y="0"/>
                </a:lnTo>
                <a:lnTo>
                  <a:pt x="5632460" y="8360521"/>
                </a:lnTo>
                <a:lnTo>
                  <a:pt x="0" y="8360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6675" y="-152400"/>
            <a:ext cx="13132125" cy="1368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Open Sans 1 Bold"/>
              </a:rPr>
              <a:t>Correlation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14481" y="1529255"/>
            <a:ext cx="10373519" cy="279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6CE5E8"/>
                </a:solidFill>
                <a:latin typeface="Open Sans 1 Bold"/>
              </a:rPr>
              <a:t>Strong  or Significant Correlation with Chun Value</a:t>
            </a:r>
            <a:r>
              <a:rPr lang="en-US" sz="3999">
                <a:solidFill>
                  <a:srgbClr val="FFFFFF"/>
                </a:solidFill>
                <a:latin typeface="Open Sans 1 Bold"/>
              </a:rPr>
              <a:t> 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1 Bold"/>
              </a:rPr>
              <a:t>Is_Contract  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1 Bold"/>
              </a:rPr>
              <a:t>Remaining Contract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14481" y="4658966"/>
            <a:ext cx="10373519" cy="279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6CE5E8"/>
                </a:solidFill>
                <a:latin typeface="Open Sans 1 Bold"/>
              </a:rPr>
              <a:t>Moderate Correlation with Chun Value 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1 Bold"/>
              </a:rPr>
              <a:t>Download_avg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1 Bold"/>
              </a:rPr>
              <a:t>Type Customer  (Internet_Only  and Complete Package)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900" y="1696825"/>
            <a:ext cx="9037178" cy="6098013"/>
          </a:xfrm>
          <a:custGeom>
            <a:avLst/>
            <a:gdLst/>
            <a:ahLst/>
            <a:cxnLst/>
            <a:rect l="l" t="t" r="r" b="b"/>
            <a:pathLst>
              <a:path w="9037178" h="6098013">
                <a:moveTo>
                  <a:pt x="0" y="0"/>
                </a:moveTo>
                <a:lnTo>
                  <a:pt x="9037178" y="0"/>
                </a:lnTo>
                <a:lnTo>
                  <a:pt x="9037178" y="6098013"/>
                </a:lnTo>
                <a:lnTo>
                  <a:pt x="0" y="6098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26" t="-4217" r="-102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3293" y="-82185"/>
            <a:ext cx="169164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39"/>
              </a:lnSpc>
            </a:pPr>
            <a:r>
              <a:rPr lang="en-US" sz="5100">
                <a:solidFill>
                  <a:srgbClr val="41B8D5"/>
                </a:solidFill>
                <a:latin typeface="Open Sans 1 Bold"/>
              </a:rPr>
              <a:t>Churn Modeling : “ What is Predicted Churn Rate”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63186" y="7280488"/>
            <a:ext cx="645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1 Bold"/>
              </a:rPr>
              <a:t>0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22888" y="7280488"/>
            <a:ext cx="13308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1 Bold"/>
              </a:rPr>
              <a:t>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2900" y="2646575"/>
            <a:ext cx="645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1 Bold"/>
              </a:rPr>
              <a:t>0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3293" y="5975563"/>
            <a:ext cx="13308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1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6583" y="8042488"/>
            <a:ext cx="398323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1 Bold"/>
              </a:rPr>
              <a:t>Model Accuracy: 88%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39341" y="1579775"/>
            <a:ext cx="8748659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86EAE9"/>
                </a:solidFill>
                <a:latin typeface="Open Sans 1 Bold"/>
              </a:rPr>
              <a:t>Predictive Modeling Using Logistic Regression 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86EAE9"/>
                </a:solidFill>
                <a:latin typeface="Open Sans 1 Bold"/>
              </a:rPr>
              <a:t>Model  built from our existing data with comparison 70 : 30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39341" y="3981291"/>
            <a:ext cx="8158263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ns 1 Bold"/>
              </a:rPr>
              <a:t> Avg Churn Probability :  53%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ns 1 Bold"/>
              </a:rPr>
              <a:t>Avg Churn Probability Churner : 80%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ns 1 Bold"/>
              </a:rPr>
              <a:t>Avg Churn Probability non- Churner : 20%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82091" y="7951048"/>
            <a:ext cx="9605909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F3FF6B"/>
                </a:solidFill>
                <a:latin typeface="Open Sans 1 Bold"/>
              </a:rPr>
              <a:t>If we do nothing,  up to 20% Customer may Churn and raised our  existing churn level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9075" y="917844"/>
            <a:ext cx="16721329" cy="9258300"/>
          </a:xfrm>
          <a:custGeom>
            <a:avLst/>
            <a:gdLst/>
            <a:ahLst/>
            <a:cxnLst/>
            <a:rect l="l" t="t" r="r" b="b"/>
            <a:pathLst>
              <a:path w="16721329" h="9258300">
                <a:moveTo>
                  <a:pt x="0" y="0"/>
                </a:moveTo>
                <a:lnTo>
                  <a:pt x="16721329" y="0"/>
                </a:lnTo>
                <a:lnTo>
                  <a:pt x="16721329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4" r="-3" b="-165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0" y="-152400"/>
            <a:ext cx="11613688" cy="135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16"/>
              </a:lnSpc>
            </a:pPr>
            <a:r>
              <a:rPr lang="en-US" sz="7940">
                <a:solidFill>
                  <a:srgbClr val="FFFFFF"/>
                </a:solidFill>
                <a:latin typeface="Open Sans 1 Bold"/>
              </a:rPr>
              <a:t>Tableau Dashboard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727179" y="110856"/>
            <a:ext cx="42132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 dirty="0">
                <a:solidFill>
                  <a:srgbClr val="FFFFFF"/>
                </a:solidFill>
                <a:latin typeface="Open Sans 1 Bold"/>
                <a:hlinkClick r:id="rId3" tooltip="https://public.tableau.com/views/InternetServiceProviderChurnAnalysis_FSDASEP23/ISPDASHBOARD?:language=en-US&amp;:display_count=n&amp;:origin=viz_share_link&amp;:device=desktop"/>
              </a:rPr>
              <a:t>Tableau Link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9270" y="3086780"/>
            <a:ext cx="9629142" cy="3239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0"/>
              </a:lnSpc>
            </a:pPr>
            <a:r>
              <a:rPr lang="en-US" sz="8000">
                <a:solidFill>
                  <a:srgbClr val="FFFFFF"/>
                </a:solidFill>
                <a:latin typeface="Poppins Ultra-Bold"/>
              </a:rPr>
              <a:t>Insight Summary &amp;</a:t>
            </a:r>
          </a:p>
          <a:p>
            <a:pPr algn="ctr">
              <a:lnSpc>
                <a:spcPts val="8240"/>
              </a:lnSpc>
            </a:pPr>
            <a:r>
              <a:rPr lang="en-US" sz="8000">
                <a:solidFill>
                  <a:srgbClr val="FFFFFF"/>
                </a:solidFill>
                <a:latin typeface="Poppins Ultra-Bold"/>
              </a:rPr>
              <a:t>Recomendations</a:t>
            </a:r>
          </a:p>
        </p:txBody>
      </p:sp>
      <p:sp>
        <p:nvSpPr>
          <p:cNvPr id="3" name="Freeform 3"/>
          <p:cNvSpPr/>
          <p:nvPr/>
        </p:nvSpPr>
        <p:spPr>
          <a:xfrm>
            <a:off x="10158412" y="-83028"/>
            <a:ext cx="8793395" cy="9531763"/>
          </a:xfrm>
          <a:custGeom>
            <a:avLst/>
            <a:gdLst/>
            <a:ahLst/>
            <a:cxnLst/>
            <a:rect l="l" t="t" r="r" b="b"/>
            <a:pathLst>
              <a:path w="8793395" h="9531763">
                <a:moveTo>
                  <a:pt x="0" y="0"/>
                </a:moveTo>
                <a:lnTo>
                  <a:pt x="8793395" y="0"/>
                </a:lnTo>
                <a:lnTo>
                  <a:pt x="8793395" y="9531763"/>
                </a:lnTo>
                <a:lnTo>
                  <a:pt x="0" y="9531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392"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716088"/>
            <a:ext cx="17602200" cy="622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000" dirty="0">
                <a:solidFill>
                  <a:srgbClr val="FFFFFF"/>
                </a:solidFill>
                <a:latin typeface="Open Sans 1 Bold"/>
              </a:rPr>
              <a:t>According to the exploratory data analysis, the following factors were found to have a significant impact on churn: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000" dirty="0">
                <a:solidFill>
                  <a:srgbClr val="41B8D5"/>
                </a:solidFill>
                <a:latin typeface="Open Sans 1 Bold"/>
              </a:rPr>
              <a:t>Contractual Factors</a:t>
            </a:r>
            <a:r>
              <a:rPr lang="en-US" sz="3000" dirty="0">
                <a:solidFill>
                  <a:srgbClr val="FFFFFF"/>
                </a:solidFill>
                <a:latin typeface="Open Sans 1 Bold"/>
              </a:rPr>
              <a:t>: Customers who didn't sign any contract or had monthly subscriptions had a higher churn rate compared to those with contracts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000" dirty="0">
                <a:solidFill>
                  <a:srgbClr val="41B8D5"/>
                </a:solidFill>
                <a:latin typeface="Open Sans 1 Bold"/>
              </a:rPr>
              <a:t>Remaining Contract Period:</a:t>
            </a:r>
            <a:r>
              <a:rPr lang="en-US" sz="3000" dirty="0">
                <a:solidFill>
                  <a:srgbClr val="FFFFFF"/>
                </a:solidFill>
                <a:latin typeface="Open Sans 1 Bold"/>
              </a:rPr>
              <a:t> Customers whose contract period ended decided to churn, contributing significantly to the overall churn rate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000" dirty="0">
                <a:solidFill>
                  <a:srgbClr val="41B8D5"/>
                </a:solidFill>
                <a:latin typeface="Open Sans 1 Bold"/>
              </a:rPr>
              <a:t>Service Type : The Internet &amp; TV Cable package</a:t>
            </a:r>
            <a:r>
              <a:rPr lang="en-US" sz="3000" dirty="0">
                <a:solidFill>
                  <a:srgbClr val="FFFFFF"/>
                </a:solidFill>
                <a:latin typeface="Open Sans 1 Bold"/>
              </a:rPr>
              <a:t> had a significant churn rate contribution, while </a:t>
            </a:r>
            <a:r>
              <a:rPr lang="en-US" sz="3000" dirty="0">
                <a:solidFill>
                  <a:srgbClr val="41B8D5"/>
                </a:solidFill>
                <a:latin typeface="Open Sans 1 Bold"/>
              </a:rPr>
              <a:t>Internet-only package</a:t>
            </a:r>
            <a:r>
              <a:rPr lang="en-US" sz="3000" dirty="0">
                <a:solidFill>
                  <a:srgbClr val="FFFFFF"/>
                </a:solidFill>
                <a:latin typeface="Open Sans 1 Bold"/>
              </a:rPr>
              <a:t> customers had the highest churn level conversion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000" dirty="0">
                <a:solidFill>
                  <a:srgbClr val="41B8D5"/>
                </a:solidFill>
                <a:latin typeface="Open Sans 1 Bold"/>
              </a:rPr>
              <a:t>Bandwidth : </a:t>
            </a:r>
            <a:r>
              <a:rPr lang="en-US" sz="3000" dirty="0">
                <a:solidFill>
                  <a:srgbClr val="FFFFFF"/>
                </a:solidFill>
                <a:latin typeface="Open Sans 1 Bold"/>
              </a:rPr>
              <a:t>it was found that churned customers had lower average download and upload speeds compared to non-churned customers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8246" y="-171450"/>
            <a:ext cx="12928153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880"/>
              </a:lnSpc>
            </a:pPr>
            <a:r>
              <a:rPr lang="en-US" sz="9200" dirty="0">
                <a:solidFill>
                  <a:srgbClr val="41B8D5"/>
                </a:solidFill>
                <a:latin typeface="Open Sans 1 Bold"/>
              </a:rPr>
              <a:t>Insight Summary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-171450"/>
            <a:ext cx="11277600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880"/>
              </a:lnSpc>
            </a:pPr>
            <a:r>
              <a:rPr lang="en-US" sz="9200" dirty="0" err="1">
                <a:solidFill>
                  <a:srgbClr val="41B8D5"/>
                </a:solidFill>
                <a:latin typeface="Open Sans 1 Bold"/>
              </a:rPr>
              <a:t>Recomendations</a:t>
            </a:r>
            <a:endParaRPr lang="en-US" sz="9200" dirty="0">
              <a:solidFill>
                <a:srgbClr val="41B8D5"/>
              </a:solidFill>
              <a:latin typeface="Open Sans 1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0019" y="1328419"/>
            <a:ext cx="17646575" cy="779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36"/>
              </a:lnSpc>
            </a:pPr>
            <a:r>
              <a:rPr lang="en-US" sz="3000" dirty="0">
                <a:solidFill>
                  <a:srgbClr val="FFFFFF"/>
                </a:solidFill>
                <a:latin typeface="Open Sans 1 Bold"/>
              </a:rPr>
              <a:t>To achieve the objective of reducing churn from 55% to 35%, Click2Net can implement targeted marketing campaigns focusing on the following strategies:</a:t>
            </a:r>
          </a:p>
          <a:p>
            <a:pPr marL="730505" lvl="1" indent="-365253" algn="just">
              <a:lnSpc>
                <a:spcPts val="4736"/>
              </a:lnSpc>
              <a:buFont typeface="Arial"/>
              <a:buChar char="•"/>
            </a:pPr>
            <a:r>
              <a:rPr lang="en-US" sz="3000" dirty="0">
                <a:solidFill>
                  <a:srgbClr val="41B8D5"/>
                </a:solidFill>
                <a:latin typeface="Open Sans 1 Bold"/>
              </a:rPr>
              <a:t>Long-Term Contract Incentives:</a:t>
            </a:r>
            <a:r>
              <a:rPr lang="en-US" sz="3000" dirty="0">
                <a:solidFill>
                  <a:srgbClr val="FFFFFF"/>
                </a:solidFill>
                <a:latin typeface="Open Sans 1 Bold"/>
              </a:rPr>
              <a:t> Launch a marketing campaign promoting the benefits of signing longer-term contracts, such as discounted monthly rates, additional services, or loyalty rewards. This can encourage customers to commit to longer contracts </a:t>
            </a:r>
          </a:p>
          <a:p>
            <a:pPr marL="730505" lvl="1" indent="-365253" algn="just">
              <a:lnSpc>
                <a:spcPts val="4736"/>
              </a:lnSpc>
              <a:buFont typeface="Arial"/>
              <a:buChar char="•"/>
            </a:pPr>
            <a:r>
              <a:rPr lang="en-US" sz="3000" dirty="0">
                <a:solidFill>
                  <a:srgbClr val="41B8D5"/>
                </a:solidFill>
                <a:latin typeface="Open Sans 1 Bold"/>
              </a:rPr>
              <a:t>Improved Internet Packages Promotion:</a:t>
            </a:r>
            <a:r>
              <a:rPr lang="en-US" sz="3000" dirty="0">
                <a:solidFill>
                  <a:srgbClr val="FFFFFF"/>
                </a:solidFill>
                <a:latin typeface="Open Sans 1 Bold"/>
              </a:rPr>
              <a:t> Promote the complete package through targeted advertising, special deals, and personalized offers to attract more customers to opt for this comprehensive package. </a:t>
            </a:r>
          </a:p>
          <a:p>
            <a:pPr marL="730505" lvl="1" indent="-365253" algn="just">
              <a:lnSpc>
                <a:spcPts val="4736"/>
              </a:lnSpc>
              <a:buFont typeface="Arial"/>
              <a:buChar char="•"/>
            </a:pPr>
            <a:r>
              <a:rPr lang="en-US" sz="3000" dirty="0">
                <a:solidFill>
                  <a:srgbClr val="41B8D5"/>
                </a:solidFill>
                <a:latin typeface="Open Sans 1 Bold"/>
              </a:rPr>
              <a:t>Bandwidth and Speed Enhancements : </a:t>
            </a:r>
            <a:r>
              <a:rPr lang="en-US" sz="3000" dirty="0">
                <a:solidFill>
                  <a:srgbClr val="FFFFFF"/>
                </a:solidFill>
                <a:latin typeface="Open Sans 1 Bold"/>
              </a:rPr>
              <a:t>Upgrades and improve our infrastructure  in download speed and bandwidth  then </a:t>
            </a:r>
            <a:r>
              <a:rPr lang="en-US" sz="3000" dirty="0" err="1">
                <a:solidFill>
                  <a:srgbClr val="FFFFFF"/>
                </a:solidFill>
                <a:latin typeface="Open Sans 1 Bold"/>
              </a:rPr>
              <a:t>comunicate</a:t>
            </a:r>
            <a:r>
              <a:rPr lang="en-US" sz="3000" dirty="0">
                <a:solidFill>
                  <a:srgbClr val="FFFFFF"/>
                </a:solidFill>
                <a:latin typeface="Open Sans 1 Bold"/>
              </a:rPr>
              <a:t>  through marketing materials, emphasizing the enhanced internet experience for customers. This can help in retaining existing customers and attracting new ones </a:t>
            </a:r>
          </a:p>
          <a:p>
            <a:pPr algn="just">
              <a:lnSpc>
                <a:spcPts val="4736"/>
              </a:lnSpc>
            </a:pPr>
            <a:endParaRPr lang="en-US" sz="3383" dirty="0">
              <a:solidFill>
                <a:srgbClr val="FFFFFF"/>
              </a:solidFill>
              <a:latin typeface="Open Sans 1 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0562" y="0"/>
            <a:ext cx="17907438" cy="4271061"/>
          </a:xfrm>
          <a:custGeom>
            <a:avLst/>
            <a:gdLst/>
            <a:ahLst/>
            <a:cxnLst/>
            <a:rect l="l" t="t" r="r" b="b"/>
            <a:pathLst>
              <a:path w="17907438" h="4271061">
                <a:moveTo>
                  <a:pt x="0" y="0"/>
                </a:moveTo>
                <a:lnTo>
                  <a:pt x="17907438" y="0"/>
                </a:lnTo>
                <a:lnTo>
                  <a:pt x="17907438" y="4271061"/>
                </a:lnTo>
                <a:lnTo>
                  <a:pt x="0" y="4271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75244" y="4665275"/>
            <a:ext cx="5558738" cy="4593025"/>
          </a:xfrm>
          <a:custGeom>
            <a:avLst/>
            <a:gdLst/>
            <a:ahLst/>
            <a:cxnLst/>
            <a:rect l="l" t="t" r="r" b="b"/>
            <a:pathLst>
              <a:path w="5558738" h="4593025">
                <a:moveTo>
                  <a:pt x="0" y="0"/>
                </a:moveTo>
                <a:lnTo>
                  <a:pt x="5558738" y="0"/>
                </a:lnTo>
                <a:lnTo>
                  <a:pt x="5558738" y="4593025"/>
                </a:lnTo>
                <a:lnTo>
                  <a:pt x="0" y="4593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36655"/>
            <a:ext cx="12235476" cy="9550345"/>
          </a:xfrm>
          <a:custGeom>
            <a:avLst/>
            <a:gdLst/>
            <a:ahLst/>
            <a:cxnLst/>
            <a:rect l="l" t="t" r="r" b="b"/>
            <a:pathLst>
              <a:path w="12235476" h="9550345">
                <a:moveTo>
                  <a:pt x="0" y="0"/>
                </a:moveTo>
                <a:lnTo>
                  <a:pt x="12235476" y="0"/>
                </a:lnTo>
                <a:lnTo>
                  <a:pt x="12235476" y="9550345"/>
                </a:lnTo>
                <a:lnTo>
                  <a:pt x="0" y="9550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36" r="-126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-339724"/>
            <a:ext cx="14859000" cy="1368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Open Sans 1 Bold"/>
              </a:rPr>
              <a:t>Correlation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68350" y="8919527"/>
            <a:ext cx="394335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FFFFFF"/>
                </a:solidFill>
                <a:latin typeface="Open Sans 1 Bold"/>
                <a:hlinkClick r:id="rId3" tooltip="https://colab.research.google.com/drive/1LtIF0bi9oAOCenoJPQ4j5ddyLeFU69XF?usp=sharing"/>
              </a:rPr>
              <a:t>Phyton Link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900" y="1457325"/>
            <a:ext cx="12117264" cy="8538413"/>
          </a:xfrm>
          <a:custGeom>
            <a:avLst/>
            <a:gdLst/>
            <a:ahLst/>
            <a:cxnLst/>
            <a:rect l="l" t="t" r="r" b="b"/>
            <a:pathLst>
              <a:path w="12117264" h="8538413">
                <a:moveTo>
                  <a:pt x="0" y="0"/>
                </a:moveTo>
                <a:lnTo>
                  <a:pt x="12117264" y="0"/>
                </a:lnTo>
                <a:lnTo>
                  <a:pt x="12117264" y="8538413"/>
                </a:lnTo>
                <a:lnTo>
                  <a:pt x="0" y="8538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7" b="-266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1094" y="-187324"/>
            <a:ext cx="9068098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Open Sans 1 Bold"/>
              </a:rPr>
              <a:t>Model  Evaluation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620750" y="9071927"/>
            <a:ext cx="394335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FFFFFF"/>
                </a:solidFill>
                <a:latin typeface="Open Sans 1 Bold"/>
                <a:hlinkClick r:id="rId3" tooltip="https://colab.research.google.com/drive/1LtIF0bi9oAOCenoJPQ4j5ddyLeFU69XF?usp=sharing"/>
              </a:rPr>
              <a:t>Phyton Link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28652" y="0"/>
            <a:ext cx="9559348" cy="11429787"/>
            <a:chOff x="0" y="0"/>
            <a:chExt cx="8603361" cy="10286746"/>
          </a:xfrm>
        </p:grpSpPr>
        <p:sp>
          <p:nvSpPr>
            <p:cNvPr id="3" name="Freeform 3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t="-12763" b="-12763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763466" y="3515802"/>
            <a:ext cx="6522946" cy="116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70"/>
              </a:lnSpc>
            </a:pPr>
            <a:r>
              <a:rPr lang="en-US" sz="7284">
                <a:solidFill>
                  <a:srgbClr val="FFFFFF"/>
                </a:solidFill>
                <a:latin typeface="League Spartan"/>
              </a:rPr>
              <a:t>Background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31695" y="1377972"/>
            <a:ext cx="1166079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 1 Bold"/>
              </a:rPr>
              <a:t>Industry Overview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6845536" cy="10287000"/>
            <a:chOff x="0" y="0"/>
            <a:chExt cx="9127382" cy="13716001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7818" r="27818"/>
            <a:stretch>
              <a:fillRect/>
            </a:stretch>
          </p:blipFill>
          <p:spPr>
            <a:xfrm>
              <a:off x="0" y="0"/>
              <a:ext cx="9127382" cy="13716001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7063444" y="3479116"/>
            <a:ext cx="11148356" cy="4940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Open Sans 1 Bold"/>
              </a:rPr>
              <a:t>The market in telecom / ISP company  is fiercely competitive so that churn phenomena is one of biggest  issue to ISP.  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Open Sans 1 Bold"/>
              </a:rPr>
              <a:t>Some reasons to take churn seriously is that according to research from </a:t>
            </a:r>
            <a:r>
              <a:rPr lang="en-US" sz="3000" dirty="0" err="1">
                <a:solidFill>
                  <a:srgbClr val="FFFFFF"/>
                </a:solidFill>
                <a:latin typeface="Open Sans 1 Bold"/>
              </a:rPr>
              <a:t>Invesp</a:t>
            </a:r>
            <a:r>
              <a:rPr lang="en-US" sz="3000" dirty="0">
                <a:solidFill>
                  <a:srgbClr val="FFFFFF"/>
                </a:solidFill>
                <a:latin typeface="Open Sans 1 Bold"/>
              </a:rPr>
              <a:t>,</a:t>
            </a:r>
            <a:r>
              <a:rPr lang="en-US" sz="3000" dirty="0">
                <a:solidFill>
                  <a:srgbClr val="41B8D5"/>
                </a:solidFill>
                <a:latin typeface="Open Sans 1 Bold"/>
              </a:rPr>
              <a:t> </a:t>
            </a:r>
            <a:r>
              <a:rPr lang="en-US" sz="3000" dirty="0">
                <a:solidFill>
                  <a:srgbClr val="41B8D5"/>
                </a:solidFill>
                <a:latin typeface="Open Sans 1 Bold"/>
                <a:hlinkClick r:id="rId3" tooltip="https://www.invespcro.com/blog/customer-acquisition-retention/"/>
              </a:rPr>
              <a:t>it costs up  </a:t>
            </a:r>
            <a:r>
              <a:rPr lang="en-US" sz="3000" dirty="0">
                <a:solidFill>
                  <a:srgbClr val="41B8D5"/>
                </a:solidFill>
                <a:latin typeface="Open Sans 1 Bold"/>
              </a:rPr>
              <a:t>5X </a:t>
            </a:r>
            <a:r>
              <a:rPr lang="en-US" sz="3000" dirty="0">
                <a:solidFill>
                  <a:srgbClr val="41B8D5"/>
                </a:solidFill>
                <a:latin typeface="Open Sans 1 Bold"/>
                <a:hlinkClick r:id="rId3" tooltip="https://www.invespcro.com/blog/customer-acquisition-retention/"/>
              </a:rPr>
              <a:t>mor</a:t>
            </a:r>
            <a:r>
              <a:rPr lang="en-US" sz="3000" u="sng" dirty="0">
                <a:solidFill>
                  <a:srgbClr val="41B8D5"/>
                </a:solidFill>
                <a:latin typeface="Open Sans 1 Bold"/>
                <a:hlinkClick r:id="rId3" tooltip="https://www.invespcro.com/blog/customer-acquisition-retention/"/>
              </a:rPr>
              <a:t>e</a:t>
            </a:r>
            <a:r>
              <a:rPr lang="en-US" sz="3000" dirty="0">
                <a:solidFill>
                  <a:srgbClr val="41B8D5"/>
                </a:solidFill>
                <a:latin typeface="Open Sans 1 Bold"/>
              </a:rPr>
              <a:t> to acquire a new customer than to keep an existing one</a:t>
            </a:r>
            <a:r>
              <a:rPr lang="en-US" sz="3000" dirty="0">
                <a:solidFill>
                  <a:srgbClr val="FFFFFF"/>
                </a:solidFill>
                <a:latin typeface="Open Sans 1 Bold"/>
              </a:rPr>
              <a:t>.  And </a:t>
            </a:r>
            <a:r>
              <a:rPr lang="en-US" sz="3000" dirty="0">
                <a:solidFill>
                  <a:srgbClr val="41B8D5"/>
                </a:solidFill>
                <a:latin typeface="Open Sans 1 Bold"/>
              </a:rPr>
              <a:t>existing customers are 50% more likely to try new products and spend 31% more</a:t>
            </a:r>
            <a:r>
              <a:rPr lang="en-US" sz="3000" dirty="0">
                <a:solidFill>
                  <a:srgbClr val="FFFFFF"/>
                </a:solidFill>
                <a:latin typeface="Open Sans 1 Bold"/>
              </a:rPr>
              <a:t>, compared to new clients</a:t>
            </a:r>
          </a:p>
          <a:p>
            <a:pPr algn="just">
              <a:lnSpc>
                <a:spcPts val="5599"/>
              </a:lnSpc>
            </a:pPr>
            <a:endParaRPr lang="en-US" sz="3000" dirty="0">
              <a:solidFill>
                <a:srgbClr val="FFFFFF"/>
              </a:solidFill>
              <a:latin typeface="Open Sans 1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063444" y="8371791"/>
            <a:ext cx="786195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1"/>
              </a:rPr>
              <a:t>Source : https://preseem.com/2023/01/turn-down-the-churn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90685" y="0"/>
            <a:ext cx="6197315" cy="9495206"/>
          </a:xfrm>
          <a:custGeom>
            <a:avLst/>
            <a:gdLst/>
            <a:ahLst/>
            <a:cxnLst/>
            <a:rect l="l" t="t" r="r" b="b"/>
            <a:pathLst>
              <a:path w="6197315" h="9495206">
                <a:moveTo>
                  <a:pt x="0" y="0"/>
                </a:moveTo>
                <a:lnTo>
                  <a:pt x="6197315" y="0"/>
                </a:lnTo>
                <a:lnTo>
                  <a:pt x="6197315" y="9495206"/>
                </a:lnTo>
                <a:lnTo>
                  <a:pt x="0" y="9495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1" r="-110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-67129"/>
            <a:ext cx="1166079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 1 Bold"/>
              </a:rPr>
              <a:t>Company Overview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4030" y="1794853"/>
            <a:ext cx="11316768" cy="584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FFFFF"/>
                </a:solidFill>
                <a:latin typeface="Open Sans 1 Bold"/>
              </a:rPr>
              <a:t>Click2Net is one of Internet Service Provider. Click2Net offer several  product or services, such as : 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u="none" strike="noStrike" dirty="0">
                <a:solidFill>
                  <a:srgbClr val="41B8D5"/>
                </a:solidFill>
                <a:latin typeface="Open Sans 1 Bold"/>
              </a:rPr>
              <a:t>Internet only Package </a:t>
            </a:r>
          </a:p>
          <a:p>
            <a:pPr marL="647700" lvl="1" indent="-323850" algn="just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 dirty="0">
                <a:solidFill>
                  <a:srgbClr val="41B8D5"/>
                </a:solidFill>
                <a:latin typeface="Open Sans 1 Bold"/>
              </a:rPr>
              <a:t>Internet and TV Cable Package </a:t>
            </a:r>
          </a:p>
          <a:p>
            <a:pPr marL="647700" lvl="1" indent="-323850" algn="just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 dirty="0">
                <a:solidFill>
                  <a:srgbClr val="41B8D5"/>
                </a:solidFill>
                <a:latin typeface="Open Sans 1 Bold"/>
              </a:rPr>
              <a:t>Internet and Movie Package </a:t>
            </a:r>
          </a:p>
          <a:p>
            <a:pPr marL="647700" lvl="1" indent="-323850" algn="just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 dirty="0">
                <a:solidFill>
                  <a:srgbClr val="41B8D5"/>
                </a:solidFill>
                <a:latin typeface="Open Sans 1 Bold"/>
              </a:rPr>
              <a:t>Complete Package</a:t>
            </a:r>
            <a:r>
              <a:rPr lang="en-US" sz="3000" u="none" strike="noStrike" dirty="0">
                <a:solidFill>
                  <a:srgbClr val="FFFFFF"/>
                </a:solidFill>
                <a:latin typeface="Open Sans 1 Bold"/>
              </a:rPr>
              <a:t> </a:t>
            </a:r>
            <a:r>
              <a:rPr lang="en-US" sz="3000" u="none" strike="noStrike" dirty="0">
                <a:solidFill>
                  <a:srgbClr val="41B8D5"/>
                </a:solidFill>
                <a:latin typeface="Open Sans 1 Bold"/>
              </a:rPr>
              <a:t>(Internet + TV Cable and Movie Package)</a:t>
            </a:r>
          </a:p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FFFFF"/>
                </a:solidFill>
                <a:latin typeface="Open Sans 1 Bold"/>
              </a:rPr>
              <a:t>Two ways in which a customer could be using the services,  One through</a:t>
            </a:r>
            <a:r>
              <a:rPr lang="en-US" sz="3000" u="none" strike="noStrike" dirty="0">
                <a:solidFill>
                  <a:srgbClr val="41B8D5"/>
                </a:solidFill>
                <a:latin typeface="Open Sans 1 Bold"/>
              </a:rPr>
              <a:t> a time-bound contract</a:t>
            </a:r>
            <a:r>
              <a:rPr lang="en-US" sz="3000" u="none" strike="noStrike" dirty="0">
                <a:solidFill>
                  <a:srgbClr val="FFFFFF"/>
                </a:solidFill>
                <a:latin typeface="Open Sans 1 Bold"/>
              </a:rPr>
              <a:t> which costs less and another through a normal </a:t>
            </a:r>
            <a:r>
              <a:rPr lang="en-US" sz="3000" u="none" strike="noStrike" dirty="0">
                <a:solidFill>
                  <a:srgbClr val="41B8D5"/>
                </a:solidFill>
                <a:latin typeface="Open Sans 1 Bold"/>
              </a:rPr>
              <a:t>monthly subscription</a:t>
            </a:r>
            <a:r>
              <a:rPr lang="en-US" sz="3000" u="none" strike="noStrike" dirty="0">
                <a:solidFill>
                  <a:srgbClr val="FFFFFF"/>
                </a:solidFill>
                <a:latin typeface="Open Sans 1 Bold"/>
              </a:rPr>
              <a:t> which obviously costs more.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7715250" y="0"/>
            <a:ext cx="0" cy="10353947"/>
          </a:xfrm>
          <a:prstGeom prst="line">
            <a:avLst/>
          </a:prstGeom>
          <a:ln w="9525" cap="flat">
            <a:solidFill>
              <a:srgbClr val="3FFAB1">
                <a:alpha val="44706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831" y="3505085"/>
            <a:ext cx="8312777" cy="560081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92345" y="1856578"/>
            <a:ext cx="8451655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Montserrat Light Bold"/>
              </a:rPr>
              <a:t>71.893 user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410" y="5082763"/>
            <a:ext cx="3070561" cy="179116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2740" y="5059865"/>
            <a:ext cx="3345338" cy="1951447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692345" y="1754629"/>
            <a:ext cx="1672629" cy="1168749"/>
          </a:xfrm>
          <a:custGeom>
            <a:avLst/>
            <a:gdLst/>
            <a:ahLst/>
            <a:cxnLst/>
            <a:rect l="l" t="t" r="r" b="b"/>
            <a:pathLst>
              <a:path w="1672629" h="1168749">
                <a:moveTo>
                  <a:pt x="0" y="0"/>
                </a:moveTo>
                <a:lnTo>
                  <a:pt x="1672628" y="0"/>
                </a:lnTo>
                <a:lnTo>
                  <a:pt x="1672628" y="1168749"/>
                </a:lnTo>
                <a:lnTo>
                  <a:pt x="0" y="1168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44000" y="1431551"/>
            <a:ext cx="2203380" cy="2031153"/>
          </a:xfrm>
          <a:custGeom>
            <a:avLst/>
            <a:gdLst/>
            <a:ahLst/>
            <a:cxnLst/>
            <a:rect l="l" t="t" r="r" b="b"/>
            <a:pathLst>
              <a:path w="2203380" h="2031153">
                <a:moveTo>
                  <a:pt x="0" y="0"/>
                </a:moveTo>
                <a:lnTo>
                  <a:pt x="2203380" y="0"/>
                </a:lnTo>
                <a:lnTo>
                  <a:pt x="2203380" y="2031154"/>
                </a:lnTo>
                <a:lnTo>
                  <a:pt x="0" y="20311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w="200025" cap="sq">
            <a:solidFill>
              <a:srgbClr val="000000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5168021" y="1791897"/>
            <a:ext cx="1462588" cy="1581176"/>
          </a:xfrm>
          <a:custGeom>
            <a:avLst/>
            <a:gdLst/>
            <a:ahLst/>
            <a:cxnLst/>
            <a:rect l="l" t="t" r="r" b="b"/>
            <a:pathLst>
              <a:path w="1462588" h="1581176">
                <a:moveTo>
                  <a:pt x="0" y="0"/>
                </a:moveTo>
                <a:lnTo>
                  <a:pt x="1462588" y="0"/>
                </a:lnTo>
                <a:lnTo>
                  <a:pt x="1462588" y="1581176"/>
                </a:lnTo>
                <a:lnTo>
                  <a:pt x="0" y="15811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352114" y="7631761"/>
            <a:ext cx="1893576" cy="1893576"/>
          </a:xfrm>
          <a:custGeom>
            <a:avLst/>
            <a:gdLst/>
            <a:ahLst/>
            <a:cxnLst/>
            <a:rect l="l" t="t" r="r" b="b"/>
            <a:pathLst>
              <a:path w="1893576" h="1893576">
                <a:moveTo>
                  <a:pt x="0" y="0"/>
                </a:moveTo>
                <a:lnTo>
                  <a:pt x="1893576" y="0"/>
                </a:lnTo>
                <a:lnTo>
                  <a:pt x="1893576" y="1893576"/>
                </a:lnTo>
                <a:lnTo>
                  <a:pt x="0" y="18935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0" y="-188119"/>
            <a:ext cx="14744427" cy="1280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17"/>
              </a:lnSpc>
            </a:pPr>
            <a:r>
              <a:rPr lang="en-US" sz="7226">
                <a:solidFill>
                  <a:srgbClr val="FFFFFF"/>
                </a:solidFill>
                <a:latin typeface="Montserrat Light Bold"/>
              </a:rPr>
              <a:t>PERFORMANCE OVERVIEW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04652" y="6980261"/>
            <a:ext cx="4243347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Light Bold"/>
              </a:rPr>
              <a:t>44 GB /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82097" y="4500443"/>
            <a:ext cx="537744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Light Bold"/>
              </a:rPr>
              <a:t>Upload Avg Usage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04652" y="4500443"/>
            <a:ext cx="537744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Light Bold"/>
              </a:rPr>
              <a:t>Donwload  Avg  Usage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43735" y="6980261"/>
            <a:ext cx="4243347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Light Bold"/>
              </a:rPr>
              <a:t>4. 19 GB / User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76724" y="1130094"/>
            <a:ext cx="477737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1B8D5"/>
                </a:solidFill>
                <a:latin typeface="Montserrat Light Bold"/>
              </a:rPr>
              <a:t>Monthly Bill Avg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04652" y="1012778"/>
            <a:ext cx="537744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1B8D5"/>
                </a:solidFill>
                <a:latin typeface="Montserrat Light Bold"/>
              </a:rPr>
              <a:t>Non Contract User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019862" y="3311991"/>
            <a:ext cx="8451655" cy="885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41B8D5"/>
                </a:solidFill>
                <a:latin typeface="Montserrat Light Bold"/>
              </a:rPr>
              <a:t>21.518 (30%)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224342" y="3366968"/>
            <a:ext cx="5349945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41B8D5"/>
                </a:solidFill>
                <a:latin typeface="Montserrat Light Bold"/>
              </a:rPr>
              <a:t>19.02 USD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45690" y="7675586"/>
            <a:ext cx="7960757" cy="252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3"/>
              </a:lnSpc>
            </a:pPr>
            <a:r>
              <a:rPr lang="en-US" sz="4709" dirty="0">
                <a:solidFill>
                  <a:srgbClr val="FF3131"/>
                </a:solidFill>
                <a:latin typeface="Montserrat Light Bold"/>
              </a:rPr>
              <a:t>19. 819 Failure Service 40.050 (55%)  User Churn  </a:t>
            </a:r>
          </a:p>
          <a:p>
            <a:pPr algn="ctr">
              <a:lnSpc>
                <a:spcPts val="6593"/>
              </a:lnSpc>
            </a:pPr>
            <a:endParaRPr lang="en-US" sz="4709" dirty="0">
              <a:solidFill>
                <a:srgbClr val="FF3131"/>
              </a:solidFill>
              <a:latin typeface="Montserrat Light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759825" cy="10287000"/>
          </a:xfrm>
          <a:custGeom>
            <a:avLst/>
            <a:gdLst/>
            <a:ahLst/>
            <a:cxnLst/>
            <a:rect l="l" t="t" r="r" b="b"/>
            <a:pathLst>
              <a:path w="8759825" h="10287000">
                <a:moveTo>
                  <a:pt x="0" y="0"/>
                </a:moveTo>
                <a:lnTo>
                  <a:pt x="8759825" y="0"/>
                </a:lnTo>
                <a:lnTo>
                  <a:pt x="87598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-28831" r="-4709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0" y="3943175"/>
            <a:ext cx="9185275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Open Sans 1 Ultra-Bold"/>
              </a:rPr>
              <a:t> PROBLEM &amp; GOAL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-35719"/>
            <a:ext cx="14744427" cy="1280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17"/>
              </a:lnSpc>
            </a:pPr>
            <a:r>
              <a:rPr lang="en-US" sz="7226">
                <a:solidFill>
                  <a:srgbClr val="41B8D5"/>
                </a:solidFill>
                <a:latin typeface="Montserrat Light Bold"/>
              </a:rPr>
              <a:t>PROBLEM DEFINITION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993651" y="1829648"/>
            <a:ext cx="14040123" cy="251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3"/>
              </a:lnSpc>
            </a:pPr>
            <a:r>
              <a:rPr lang="en-US" sz="4709">
                <a:solidFill>
                  <a:srgbClr val="FFFFFF"/>
                </a:solidFill>
                <a:latin typeface="Montserrat Light Bold"/>
              </a:rPr>
              <a:t>From 71.893 user,</a:t>
            </a:r>
            <a:r>
              <a:rPr lang="en-US" sz="4709">
                <a:solidFill>
                  <a:srgbClr val="FF3131"/>
                </a:solidFill>
                <a:latin typeface="Montserrat Light Bold"/>
              </a:rPr>
              <a:t>  40.050 (55%) </a:t>
            </a:r>
            <a:r>
              <a:rPr lang="en-US" sz="4709">
                <a:solidFill>
                  <a:srgbClr val="FFFFFF"/>
                </a:solidFill>
                <a:latin typeface="Montserrat Light Bold"/>
              </a:rPr>
              <a:t> user  are churn in last quarter  </a:t>
            </a:r>
          </a:p>
          <a:p>
            <a:pPr algn="ctr">
              <a:lnSpc>
                <a:spcPts val="6593"/>
              </a:lnSpc>
            </a:pPr>
            <a:endParaRPr lang="en-US" sz="4709">
              <a:solidFill>
                <a:srgbClr val="FFFFFF"/>
              </a:solidFill>
              <a:latin typeface="Montserrat Light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0" y="4704082"/>
            <a:ext cx="1828800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Open Sans 1 Bold"/>
              </a:rPr>
              <a:t>The data show that </a:t>
            </a:r>
            <a:r>
              <a:rPr lang="en-US" sz="3000" dirty="0" err="1">
                <a:solidFill>
                  <a:srgbClr val="41B8D5"/>
                </a:solidFill>
                <a:latin typeface="Open Sans 1 Bold"/>
              </a:rPr>
              <a:t>chun</a:t>
            </a:r>
            <a:r>
              <a:rPr lang="en-US" sz="3000" dirty="0">
                <a:solidFill>
                  <a:srgbClr val="41B8D5"/>
                </a:solidFill>
                <a:latin typeface="Open Sans 1 Bold"/>
              </a:rPr>
              <a:t> level of our company is higher compared to the average   of ISP industry, </a:t>
            </a:r>
            <a:r>
              <a:rPr lang="en-US" sz="3000" dirty="0">
                <a:solidFill>
                  <a:srgbClr val="FFFFFF"/>
                </a:solidFill>
                <a:latin typeface="Open Sans 1 Bold"/>
              </a:rPr>
              <a:t> Which the </a:t>
            </a:r>
            <a:r>
              <a:rPr lang="en-US" sz="3000" dirty="0">
                <a:solidFill>
                  <a:srgbClr val="41B8D5"/>
                </a:solidFill>
                <a:latin typeface="Open Sans 1 Bold"/>
              </a:rPr>
              <a:t>common churn   level about 5% per month</a:t>
            </a:r>
            <a:r>
              <a:rPr lang="en-US" sz="3000" dirty="0">
                <a:solidFill>
                  <a:srgbClr val="FFFFFF"/>
                </a:solidFill>
                <a:latin typeface="Open Sans 1 Bold"/>
              </a:rPr>
              <a:t> (15% per quarter)</a:t>
            </a:r>
          </a:p>
        </p:txBody>
      </p:sp>
      <p:sp>
        <p:nvSpPr>
          <p:cNvPr id="5" name="Freeform 5"/>
          <p:cNvSpPr/>
          <p:nvPr/>
        </p:nvSpPr>
        <p:spPr>
          <a:xfrm>
            <a:off x="321298" y="1244394"/>
            <a:ext cx="3222937" cy="2578350"/>
          </a:xfrm>
          <a:custGeom>
            <a:avLst/>
            <a:gdLst/>
            <a:ahLst/>
            <a:cxnLst/>
            <a:rect l="l" t="t" r="r" b="b"/>
            <a:pathLst>
              <a:path w="3222937" h="2578350">
                <a:moveTo>
                  <a:pt x="0" y="0"/>
                </a:moveTo>
                <a:lnTo>
                  <a:pt x="3222937" y="0"/>
                </a:lnTo>
                <a:lnTo>
                  <a:pt x="3222937" y="2578350"/>
                </a:lnTo>
                <a:lnTo>
                  <a:pt x="0" y="2578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2400" y="8909050"/>
            <a:ext cx="1294647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1"/>
              </a:rPr>
              <a:t>Source : https://preseem.com/2023/01/turn-down-the-churn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99231" y="50006"/>
            <a:ext cx="1888769" cy="1137250"/>
          </a:xfrm>
          <a:custGeom>
            <a:avLst/>
            <a:gdLst/>
            <a:ahLst/>
            <a:cxnLst/>
            <a:rect l="l" t="t" r="r" b="b"/>
            <a:pathLst>
              <a:path w="1888769" h="1137250">
                <a:moveTo>
                  <a:pt x="0" y="0"/>
                </a:moveTo>
                <a:lnTo>
                  <a:pt x="1888769" y="0"/>
                </a:lnTo>
                <a:lnTo>
                  <a:pt x="1888769" y="1137250"/>
                </a:lnTo>
                <a:lnTo>
                  <a:pt x="0" y="1137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607" t="-95927" r="-47257" b="-11608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0308" y="1732026"/>
            <a:ext cx="5359615" cy="5438723"/>
          </a:xfrm>
          <a:custGeom>
            <a:avLst/>
            <a:gdLst/>
            <a:ahLst/>
            <a:cxnLst/>
            <a:rect l="l" t="t" r="r" b="b"/>
            <a:pathLst>
              <a:path w="5359615" h="5438723">
                <a:moveTo>
                  <a:pt x="0" y="0"/>
                </a:moveTo>
                <a:lnTo>
                  <a:pt x="5359615" y="0"/>
                </a:lnTo>
                <a:lnTo>
                  <a:pt x="5359615" y="5438723"/>
                </a:lnTo>
                <a:lnTo>
                  <a:pt x="0" y="5438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-171450"/>
            <a:ext cx="10287000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880"/>
              </a:lnSpc>
            </a:pPr>
            <a:r>
              <a:rPr lang="en-US" sz="9200" dirty="0">
                <a:solidFill>
                  <a:srgbClr val="41B8D5"/>
                </a:solidFill>
                <a:latin typeface="Open Sans 1 Bold"/>
              </a:rPr>
              <a:t> OBJECTIVE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39923" y="4790134"/>
            <a:ext cx="11986196" cy="242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41B8D5"/>
                </a:solidFill>
                <a:latin typeface="Open Sans 1 Bold"/>
              </a:rPr>
              <a:t>By analyze profile or behavior of the customer</a:t>
            </a:r>
            <a:r>
              <a:rPr lang="en-US" sz="3399" dirty="0">
                <a:solidFill>
                  <a:srgbClr val="FFFFFF"/>
                </a:solidFill>
                <a:latin typeface="Open Sans 1"/>
              </a:rPr>
              <a:t> that more likely to churn  and </a:t>
            </a:r>
            <a:r>
              <a:rPr lang="en-US" sz="3399" dirty="0">
                <a:solidFill>
                  <a:srgbClr val="41B8D5"/>
                </a:solidFill>
                <a:latin typeface="Open Sans 1 Bold"/>
              </a:rPr>
              <a:t>create churn probability model</a:t>
            </a:r>
            <a:r>
              <a:rPr lang="en-US" sz="3399" dirty="0">
                <a:solidFill>
                  <a:srgbClr val="FFFFFF"/>
                </a:solidFill>
                <a:latin typeface="Open Sans 1 Bold"/>
              </a:rPr>
              <a:t> </a:t>
            </a:r>
            <a:r>
              <a:rPr lang="en-US" sz="3399" dirty="0">
                <a:solidFill>
                  <a:srgbClr val="FFFFFF"/>
                </a:solidFill>
                <a:latin typeface="Open Sans 1"/>
              </a:rPr>
              <a:t> so we are able to predict   whether  the customer will churn or not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39923" y="2748483"/>
            <a:ext cx="11986196" cy="128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99"/>
              </a:lnSpc>
            </a:pPr>
            <a:r>
              <a:rPr lang="en-US" sz="3713">
                <a:solidFill>
                  <a:srgbClr val="41B8D5"/>
                </a:solidFill>
                <a:latin typeface="Open Sans 1 Bold"/>
              </a:rPr>
              <a:t>How to reduce the churn  from 55% to 35% by next year?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1246</Words>
  <Application>Microsoft Office PowerPoint</Application>
  <PresentationFormat>Custom</PresentationFormat>
  <Paragraphs>177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Poppins</vt:lpstr>
      <vt:lpstr>Montserrat Light Bold</vt:lpstr>
      <vt:lpstr>Open Sans 1 Bold</vt:lpstr>
      <vt:lpstr>Calibri</vt:lpstr>
      <vt:lpstr>Aileron Ultra-Bold</vt:lpstr>
      <vt:lpstr>Aileron</vt:lpstr>
      <vt:lpstr>Poppins Ultra-Bold</vt:lpstr>
      <vt:lpstr>Open Sans 1</vt:lpstr>
      <vt:lpstr>Arial</vt:lpstr>
      <vt:lpstr>Open Sans 1 Ultra-Bold</vt:lpstr>
      <vt:lpstr>League Spartan</vt:lpstr>
      <vt:lpstr>Open Sans 2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FSDASEP23_Permadani _Candra_Final_Project</dc:title>
  <cp:lastModifiedBy>Candra</cp:lastModifiedBy>
  <cp:revision>8</cp:revision>
  <dcterms:created xsi:type="dcterms:W3CDTF">2006-08-16T00:00:00Z</dcterms:created>
  <dcterms:modified xsi:type="dcterms:W3CDTF">2024-01-16T13:28:29Z</dcterms:modified>
  <dc:identifier>DAF3aobyCO8</dc:identifier>
</cp:coreProperties>
</file>